
<file path=[Content_Types].xml><?xml version="1.0" encoding="utf-8"?>
<Types xmlns="http://schemas.openxmlformats.org/package/2006/content-types">
  <Default Extension="png" ContentType="image/png"/>
  <Default Extension="jpeg" ContentType="image/jpeg"/>
  <Default Extension="JPG" ContentType="image/.jp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handoutMasterIdLst>
    <p:handoutMasterId r:id="rId31"/>
  </p:handoutMasterIdLst>
  <p:sldIdLst>
    <p:sldId id="257" r:id="rId3"/>
    <p:sldId id="293" r:id="rId4"/>
    <p:sldId id="295" r:id="rId6"/>
    <p:sldId id="260" r:id="rId7"/>
    <p:sldId id="283" r:id="rId8"/>
    <p:sldId id="307" r:id="rId9"/>
    <p:sldId id="308" r:id="rId10"/>
    <p:sldId id="302" r:id="rId11"/>
    <p:sldId id="309" r:id="rId12"/>
    <p:sldId id="303" r:id="rId13"/>
    <p:sldId id="310" r:id="rId14"/>
    <p:sldId id="304" r:id="rId15"/>
    <p:sldId id="265" r:id="rId16"/>
    <p:sldId id="313" r:id="rId17"/>
    <p:sldId id="327" r:id="rId18"/>
    <p:sldId id="284" r:id="rId19"/>
    <p:sldId id="297" r:id="rId20"/>
    <p:sldId id="328" r:id="rId21"/>
    <p:sldId id="329" r:id="rId22"/>
    <p:sldId id="330" r:id="rId23"/>
    <p:sldId id="311" r:id="rId24"/>
    <p:sldId id="305" r:id="rId25"/>
    <p:sldId id="316" r:id="rId26"/>
    <p:sldId id="306" r:id="rId27"/>
    <p:sldId id="331" r:id="rId28"/>
    <p:sldId id="301" r:id="rId29"/>
    <p:sldId id="270" r:id="rId30"/>
  </p:sldIdLst>
  <p:sldSz cx="9144000" cy="5143500" type="screen16x9"/>
  <p:notesSz cx="6858000" cy="9144000"/>
  <p:embeddedFontLst>
    <p:embeddedFont>
      <p:font typeface="Impact" panose="020B0806030902050204" pitchFamily="34" charset="0"/>
      <p:regular r:id="rId35"/>
    </p:embeddedFont>
    <p:embeddedFont>
      <p:font typeface="汉仪雅酷黑简" panose="00020600040101010101" charset="-122"/>
      <p:regular r:id="rId36"/>
    </p:embeddedFont>
    <p:embeddedFont>
      <p:font typeface="微软雅黑" panose="020B0503020204020204" pitchFamily="34" charset="-122"/>
      <p:regular r:id="rId37"/>
    </p:embeddedFont>
    <p:embeddedFont>
      <p:font typeface="Calibri" panose="020F0502020204030204" pitchFamily="34" charset="0"/>
      <p:regular r:id="rId38"/>
      <p:bold r:id="rId39"/>
      <p:italic r:id="rId40"/>
      <p:boldItalic r:id="rId41"/>
    </p:embeddedFont>
    <p:embeddedFont>
      <p:font typeface="华文中宋" panose="02010600040101010101" pitchFamily="2" charset="-122"/>
      <p:regular r:id="rId42"/>
    </p:embeddedFont>
    <p:embeddedFont>
      <p:font typeface="Calibri" panose="020F0502020204030204"/>
      <p:regular r:id="rId43"/>
      <p:bold r:id="rId44"/>
      <p:italic r:id="rId45"/>
      <p:boldItalic r:id="rId46"/>
    </p:embeddedFont>
    <p:embeddedFont>
      <p:font typeface="等线" panose="02010600030101010101" pitchFamily="2" charset="-122"/>
      <p:regular r:id="rId47"/>
    </p:embeddedFont>
    <p:embeddedFont>
      <p:font typeface="WPS灵秀黑" charset="-122"/>
      <p:regular r:id="rId48"/>
    </p:embeddedFont>
    <p:embeddedFont>
      <p:font typeface="黑体" panose="02010609060101010101" pitchFamily="49" charset="-122"/>
      <p:regular r:id="rId49"/>
    </p:embeddedFont>
    <p:embeddedFont>
      <p:font typeface="Calibri Light" panose="020F0302020204030204" charset="0"/>
      <p:regular r:id="rId50"/>
      <p:italic r:id="rId51"/>
    </p:embeddedFont>
    <p:embeddedFont>
      <p:font typeface="Arial Black" panose="020B0A04020102020204" pitchFamily="34" charset="0"/>
      <p:bold r:id="rId52"/>
    </p:embeddedFont>
  </p:embeddedFont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58" userDrawn="1">
          <p15:clr>
            <a:srgbClr val="A4A3A4"/>
          </p15:clr>
        </p15:guide>
        <p15:guide id="2" pos="279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9C"/>
    <a:srgbClr val="AE00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244" autoAdjust="0"/>
  </p:normalViewPr>
  <p:slideViewPr>
    <p:cSldViewPr snapToGrid="0" showGuides="1">
      <p:cViewPr varScale="1">
        <p:scale>
          <a:sx n="121" d="100"/>
          <a:sy n="121" d="100"/>
        </p:scale>
        <p:origin x="812" y="64"/>
      </p:cViewPr>
      <p:guideLst>
        <p:guide orient="horz" pos="1558"/>
        <p:guide pos="2798"/>
      </p:guideLst>
    </p:cSldViewPr>
  </p:slideViewPr>
  <p:notesTextViewPr>
    <p:cViewPr>
      <p:scale>
        <a:sx n="1" d="1"/>
        <a:sy n="1" d="1"/>
      </p:scale>
      <p:origin x="0" y="0"/>
    </p:cViewPr>
  </p:notesTextViewPr>
  <p:sorterViewPr>
    <p:cViewPr>
      <p:scale>
        <a:sx n="186" d="100"/>
        <a:sy n="18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2" Type="http://schemas.openxmlformats.org/officeDocument/2006/relationships/font" Target="fonts/font18.fntdata"/><Relationship Id="rId51" Type="http://schemas.openxmlformats.org/officeDocument/2006/relationships/font" Target="fonts/font17.fntdata"/><Relationship Id="rId50" Type="http://schemas.openxmlformats.org/officeDocument/2006/relationships/font" Target="fonts/font16.fntdata"/><Relationship Id="rId5" Type="http://schemas.openxmlformats.org/officeDocument/2006/relationships/notesMaster" Target="notesMasters/notesMaster1.xml"/><Relationship Id="rId49" Type="http://schemas.openxmlformats.org/officeDocument/2006/relationships/font" Target="fonts/font15.fntdata"/><Relationship Id="rId48" Type="http://schemas.openxmlformats.org/officeDocument/2006/relationships/font" Target="fonts/font14.fntdata"/><Relationship Id="rId47" Type="http://schemas.openxmlformats.org/officeDocument/2006/relationships/font" Target="fonts/font13.fntdata"/><Relationship Id="rId46" Type="http://schemas.openxmlformats.org/officeDocument/2006/relationships/font" Target="fonts/font12.fntdata"/><Relationship Id="rId45" Type="http://schemas.openxmlformats.org/officeDocument/2006/relationships/font" Target="fonts/font11.fntdata"/><Relationship Id="rId44" Type="http://schemas.openxmlformats.org/officeDocument/2006/relationships/font" Target="fonts/font10.fntdata"/><Relationship Id="rId43" Type="http://schemas.openxmlformats.org/officeDocument/2006/relationships/font" Target="fonts/font9.fntdata"/><Relationship Id="rId42" Type="http://schemas.openxmlformats.org/officeDocument/2006/relationships/font" Target="fonts/font8.fntdata"/><Relationship Id="rId41" Type="http://schemas.openxmlformats.org/officeDocument/2006/relationships/font" Target="fonts/font7.fntdata"/><Relationship Id="rId40" Type="http://schemas.openxmlformats.org/officeDocument/2006/relationships/font" Target="fonts/font6.fntdata"/><Relationship Id="rId4" Type="http://schemas.openxmlformats.org/officeDocument/2006/relationships/slide" Target="slides/slide2.xml"/><Relationship Id="rId39" Type="http://schemas.openxmlformats.org/officeDocument/2006/relationships/font" Target="fonts/font5.fntdata"/><Relationship Id="rId38" Type="http://schemas.openxmlformats.org/officeDocument/2006/relationships/font" Target="fonts/font4.fntdata"/><Relationship Id="rId37" Type="http://schemas.openxmlformats.org/officeDocument/2006/relationships/font" Target="fonts/font3.fntdata"/><Relationship Id="rId36" Type="http://schemas.openxmlformats.org/officeDocument/2006/relationships/font" Target="fonts/font2.fntdata"/><Relationship Id="rId35" Type="http://schemas.openxmlformats.org/officeDocument/2006/relationships/font" Target="fonts/font1.fntdata"/><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handoutMaster" Target="handoutMasters/handoutMaster1.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wdp>
</file>

<file path=ppt/media/image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94"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1048795"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82E88AC-CA57-4DCB-A6C9-DB13BA6A719A}" type="datetimeFigureOut">
              <a:rPr lang="zh-CN" altLang="en-US" smtClean="0"/>
            </a:fld>
            <a:endParaRPr lang="zh-CN" altLang="en-US"/>
          </a:p>
        </p:txBody>
      </p:sp>
      <p:sp>
        <p:nvSpPr>
          <p:cNvPr id="1048796"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8797"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798"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1048799"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F96D590-AF61-4CDF-A470-9923399AC04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7B4DF758-22CE-4A29-B556-527F3664D84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7B4DF758-22CE-4A29-B556-527F3664D84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7B4DF758-22CE-4A29-B556-527F3664D84A}"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48581"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1048582"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1048583"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584" name="Footer Placeholder 4"/>
          <p:cNvSpPr>
            <a:spLocks noGrp="1"/>
          </p:cNvSpPr>
          <p:nvPr>
            <p:ph type="ftr" sz="quarter" idx="11"/>
          </p:nvPr>
        </p:nvSpPr>
        <p:spPr/>
        <p:txBody>
          <a:bodyPr/>
          <a:lstStyle/>
          <a:p>
            <a:endParaRPr lang="zh-CN" altLang="en-US"/>
          </a:p>
        </p:txBody>
      </p:sp>
      <p:sp>
        <p:nvSpPr>
          <p:cNvPr id="1048585"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
        <p:nvSpPr>
          <p:cNvPr id="2" name="矩形 1"/>
          <p:cNvSpPr/>
          <p:nvPr userDrawn="1"/>
        </p:nvSpPr>
        <p:spPr>
          <a:xfrm>
            <a:off x="0" y="0"/>
            <a:ext cx="9144000" cy="5143500"/>
          </a:xfrm>
          <a:prstGeom prst="rect">
            <a:avLst/>
          </a:prstGeom>
          <a:solidFill>
            <a:schemeClr val="bg1">
              <a:alpha val="7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1048778" name="Date Placeholder 1"/>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79" name="Footer Placeholder 2"/>
          <p:cNvSpPr>
            <a:spLocks noGrp="1"/>
          </p:cNvSpPr>
          <p:nvPr>
            <p:ph type="ftr" sz="quarter" idx="11"/>
          </p:nvPr>
        </p:nvSpPr>
        <p:spPr/>
        <p:txBody>
          <a:bodyPr/>
          <a:lstStyle/>
          <a:p>
            <a:endParaRPr lang="zh-CN" altLang="en-US"/>
          </a:p>
        </p:txBody>
      </p:sp>
      <p:sp>
        <p:nvSpPr>
          <p:cNvPr id="1048780" name="Slide Number Placeholder 3"/>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8746"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1048747"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48"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1048749" name="Date Placeholder 4"/>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50" name="Footer Placeholder 5"/>
          <p:cNvSpPr>
            <a:spLocks noGrp="1"/>
          </p:cNvSpPr>
          <p:nvPr>
            <p:ph type="ftr" sz="quarter" idx="11"/>
          </p:nvPr>
        </p:nvSpPr>
        <p:spPr/>
        <p:txBody>
          <a:bodyPr/>
          <a:lstStyle/>
          <a:p>
            <a:endParaRPr lang="zh-CN" altLang="en-US"/>
          </a:p>
        </p:txBody>
      </p:sp>
      <p:sp>
        <p:nvSpPr>
          <p:cNvPr id="1048751" name="Slide Number Placeholder 6"/>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877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104877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104877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1048775" name="Date Placeholder 4"/>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76" name="Footer Placeholder 5"/>
          <p:cNvSpPr>
            <a:spLocks noGrp="1"/>
          </p:cNvSpPr>
          <p:nvPr>
            <p:ph type="ftr" sz="quarter" idx="11"/>
          </p:nvPr>
        </p:nvSpPr>
        <p:spPr/>
        <p:txBody>
          <a:bodyPr/>
          <a:lstStyle/>
          <a:p>
            <a:endParaRPr lang="zh-CN" altLang="en-US"/>
          </a:p>
        </p:txBody>
      </p:sp>
      <p:sp>
        <p:nvSpPr>
          <p:cNvPr id="1048777" name="Slide Number Placeholder 6"/>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8741" name="Title 1"/>
          <p:cNvSpPr>
            <a:spLocks noGrp="1"/>
          </p:cNvSpPr>
          <p:nvPr>
            <p:ph type="title"/>
          </p:nvPr>
        </p:nvSpPr>
        <p:spPr/>
        <p:txBody>
          <a:bodyPr/>
          <a:lstStyle/>
          <a:p>
            <a:r>
              <a:rPr lang="zh-CN" altLang="en-US"/>
              <a:t>单击此处编辑母版标题样式</a:t>
            </a:r>
            <a:endParaRPr lang="en-US" dirty="0"/>
          </a:p>
        </p:txBody>
      </p:sp>
      <p:sp>
        <p:nvSpPr>
          <p:cNvPr id="1048742"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43"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44" name="Footer Placeholder 4"/>
          <p:cNvSpPr>
            <a:spLocks noGrp="1"/>
          </p:cNvSpPr>
          <p:nvPr>
            <p:ph type="ftr" sz="quarter" idx="11"/>
          </p:nvPr>
        </p:nvSpPr>
        <p:spPr/>
        <p:txBody>
          <a:bodyPr/>
          <a:lstStyle/>
          <a:p>
            <a:endParaRPr lang="zh-CN" altLang="en-US"/>
          </a:p>
        </p:txBody>
      </p:sp>
      <p:sp>
        <p:nvSpPr>
          <p:cNvPr id="1048745"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 文本">
    <p:spTree>
      <p:nvGrpSpPr>
        <p:cNvPr id="1" name=""/>
        <p:cNvGrpSpPr/>
        <p:nvPr/>
      </p:nvGrpSpPr>
      <p:grpSpPr>
        <a:xfrm>
          <a:off x="0" y="0"/>
          <a:ext cx="0" cy="0"/>
          <a:chOff x="0" y="0"/>
          <a:chExt cx="0" cy="0"/>
        </a:xfrm>
      </p:grpSpPr>
      <p:sp>
        <p:nvSpPr>
          <p:cNvPr id="1048781"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1048782"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83"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84" name="Footer Placeholder 4"/>
          <p:cNvSpPr>
            <a:spLocks noGrp="1"/>
          </p:cNvSpPr>
          <p:nvPr>
            <p:ph type="ftr" sz="quarter" idx="11"/>
          </p:nvPr>
        </p:nvSpPr>
        <p:spPr/>
        <p:txBody>
          <a:bodyPr/>
          <a:lstStyle/>
          <a:p>
            <a:endParaRPr lang="zh-CN" altLang="en-US"/>
          </a:p>
        </p:txBody>
      </p:sp>
      <p:sp>
        <p:nvSpPr>
          <p:cNvPr id="1048785"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1048756" name="Title 1"/>
          <p:cNvSpPr>
            <a:spLocks noGrp="1"/>
          </p:cNvSpPr>
          <p:nvPr>
            <p:ph type="title"/>
          </p:nvPr>
        </p:nvSpPr>
        <p:spPr/>
        <p:txBody>
          <a:bodyPr/>
          <a:lstStyle/>
          <a:p>
            <a:r>
              <a:rPr lang="zh-CN" altLang="en-US"/>
              <a:t>单击此处编辑母版标题样式</a:t>
            </a:r>
            <a:endParaRPr lang="en-US" dirty="0"/>
          </a:p>
        </p:txBody>
      </p:sp>
      <p:sp>
        <p:nvSpPr>
          <p:cNvPr id="1048757"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58"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59" name="Footer Placeholder 4"/>
          <p:cNvSpPr>
            <a:spLocks noGrp="1"/>
          </p:cNvSpPr>
          <p:nvPr>
            <p:ph type="ftr" sz="quarter" idx="11"/>
          </p:nvPr>
        </p:nvSpPr>
        <p:spPr/>
        <p:txBody>
          <a:bodyPr/>
          <a:lstStyle/>
          <a:p>
            <a:endParaRPr lang="zh-CN" altLang="en-US"/>
          </a:p>
        </p:txBody>
      </p:sp>
      <p:sp>
        <p:nvSpPr>
          <p:cNvPr id="1048760"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pic>
        <p:nvPicPr>
          <p:cNvPr id="2097155" name="图片 9"/>
          <p:cNvPicPr>
            <a:picLocks noChangeAspect="1"/>
          </p:cNvPicPr>
          <p:nvPr userDrawn="1"/>
        </p:nvPicPr>
        <p:blipFill>
          <a:blip r:embed="rId2"/>
          <a:stretch>
            <a:fillRect/>
          </a:stretch>
        </p:blipFill>
        <p:spPr>
          <a:xfrm>
            <a:off x="0" y="2286"/>
            <a:ext cx="9144000" cy="5138928"/>
          </a:xfrm>
          <a:prstGeom prst="rect">
            <a:avLst/>
          </a:prstGeom>
        </p:spPr>
      </p:pic>
      <p:sp>
        <p:nvSpPr>
          <p:cNvPr id="1048600" name="矩形 10"/>
          <p:cNvSpPr/>
          <p:nvPr userDrawn="1"/>
        </p:nvSpPr>
        <p:spPr>
          <a:xfrm>
            <a:off x="0" y="0"/>
            <a:ext cx="9144000" cy="5143500"/>
          </a:xfrm>
          <a:prstGeom prst="rect">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01" name="Rectangle 8"/>
          <p:cNvSpPr>
            <a:spLocks noChangeArrowheads="1"/>
          </p:cNvSpPr>
          <p:nvPr userDrawn="1"/>
        </p:nvSpPr>
        <p:spPr bwMode="auto">
          <a:xfrm flipV="1">
            <a:off x="396413" y="475199"/>
            <a:ext cx="5689601" cy="45719"/>
          </a:xfrm>
          <a:prstGeom prst="rect">
            <a:avLst/>
          </a:prstGeom>
          <a:solidFill>
            <a:srgbClr val="C00000"/>
          </a:solidFill>
          <a:ln w="9525">
            <a:noFill/>
            <a:miter lim="800000"/>
          </a:ln>
          <a:effectLst/>
        </p:spPr>
        <p:txBody>
          <a:bodyPr wrap="none" anchor="ctr"/>
          <a:lstStyle/>
          <a:p>
            <a:pPr algn="ctr" eaLnBrk="1" fontAlgn="auto" hangingPunct="1">
              <a:spcBef>
                <a:spcPct val="20000"/>
              </a:spcBef>
              <a:spcAft>
                <a:spcPts val="0"/>
              </a:spcAft>
            </a:pPr>
            <a:endParaRPr lang="zh-CN" altLang="en-US">
              <a:solidFill>
                <a:schemeClr val="tx1">
                  <a:lumMod val="65000"/>
                  <a:lumOff val="35000"/>
                </a:schemeClr>
              </a:solidFill>
              <a:effectLst>
                <a:outerShdw blurRad="38100" dist="38100" dir="2700000" algn="tl">
                  <a:srgbClr val="000000">
                    <a:alpha val="43137"/>
                  </a:srgbClr>
                </a:outerShdw>
              </a:effectLst>
              <a:latin typeface="+mn-lt"/>
            </a:endParaRPr>
          </a:p>
        </p:txBody>
      </p:sp>
      <p:sp>
        <p:nvSpPr>
          <p:cNvPr id="1048602" name="矩形 8"/>
          <p:cNvSpPr/>
          <p:nvPr userDrawn="1"/>
        </p:nvSpPr>
        <p:spPr>
          <a:xfrm>
            <a:off x="0" y="0"/>
            <a:ext cx="396413" cy="950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97156" name="图片 12"/>
          <p:cNvPicPr>
            <a:picLocks noChangeAspect="1"/>
          </p:cNvPicPr>
          <p:nvPr userDrawn="1"/>
        </p:nvPicPr>
        <p:blipFill>
          <a:blip r:embed="rId3" cstate="print"/>
          <a:stretch>
            <a:fillRect/>
          </a:stretch>
        </p:blipFill>
        <p:spPr>
          <a:xfrm>
            <a:off x="8170065" y="22858"/>
            <a:ext cx="973935" cy="950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标题和内容">
    <p:bg>
      <p:bgPr>
        <a:solidFill>
          <a:schemeClr val="bg1"/>
        </a:solidFill>
        <a:effectLst/>
      </p:bgPr>
    </p:bg>
    <p:spTree>
      <p:nvGrpSpPr>
        <p:cNvPr id="1" name=""/>
        <p:cNvGrpSpPr/>
        <p:nvPr/>
      </p:nvGrpSpPr>
      <p:grpSpPr>
        <a:xfrm>
          <a:off x="0" y="0"/>
          <a:ext cx="0" cy="0"/>
          <a:chOff x="0" y="0"/>
          <a:chExt cx="0" cy="0"/>
        </a:xfrm>
      </p:grpSpPr>
      <p:pic>
        <p:nvPicPr>
          <p:cNvPr id="2097162" name="图片 9"/>
          <p:cNvPicPr>
            <a:picLocks noChangeAspect="1"/>
          </p:cNvPicPr>
          <p:nvPr userDrawn="1"/>
        </p:nvPicPr>
        <p:blipFill>
          <a:blip r:embed="rId2"/>
          <a:stretch>
            <a:fillRect/>
          </a:stretch>
        </p:blipFill>
        <p:spPr>
          <a:xfrm>
            <a:off x="0" y="2286"/>
            <a:ext cx="9144000" cy="5138928"/>
          </a:xfrm>
          <a:prstGeom prst="rect">
            <a:avLst/>
          </a:prstGeom>
        </p:spPr>
      </p:pic>
      <p:sp>
        <p:nvSpPr>
          <p:cNvPr id="1048650" name="矩形 3"/>
          <p:cNvSpPr/>
          <p:nvPr userDrawn="1"/>
        </p:nvSpPr>
        <p:spPr>
          <a:xfrm>
            <a:off x="0" y="0"/>
            <a:ext cx="9144000" cy="5143500"/>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51" name="等腰三角形 2"/>
          <p:cNvSpPr/>
          <p:nvPr userDrawn="1"/>
        </p:nvSpPr>
        <p:spPr>
          <a:xfrm rot="5400000">
            <a:off x="-246271" y="246271"/>
            <a:ext cx="1013460" cy="520918"/>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48652" name="Rectangle 8"/>
          <p:cNvSpPr>
            <a:spLocks noChangeArrowheads="1"/>
          </p:cNvSpPr>
          <p:nvPr userDrawn="1"/>
        </p:nvSpPr>
        <p:spPr bwMode="auto">
          <a:xfrm flipV="1">
            <a:off x="260459" y="493197"/>
            <a:ext cx="5689601" cy="45719"/>
          </a:xfrm>
          <a:prstGeom prst="rect">
            <a:avLst/>
          </a:prstGeom>
          <a:solidFill>
            <a:srgbClr val="C00000"/>
          </a:solidFill>
          <a:ln w="9525">
            <a:noFill/>
            <a:miter lim="800000"/>
          </a:ln>
          <a:effectLst/>
        </p:spPr>
        <p:txBody>
          <a:bodyPr wrap="none" anchor="ctr"/>
          <a:lstStyle/>
          <a:p>
            <a:pPr algn="ctr" eaLnBrk="1" fontAlgn="auto" hangingPunct="1">
              <a:spcBef>
                <a:spcPct val="20000"/>
              </a:spcBef>
              <a:spcAft>
                <a:spcPts val="0"/>
              </a:spcAft>
            </a:pPr>
            <a:endParaRPr lang="zh-CN" altLang="en-US">
              <a:solidFill>
                <a:schemeClr val="tx1">
                  <a:lumMod val="65000"/>
                  <a:lumOff val="35000"/>
                </a:schemeClr>
              </a:solidFill>
              <a:effectLst>
                <a:outerShdw blurRad="38100" dist="38100" dir="2700000" algn="tl">
                  <a:srgbClr val="000000">
                    <a:alpha val="43137"/>
                  </a:srgbClr>
                </a:outerShdw>
              </a:effectLst>
              <a:latin typeface="+mn-lt"/>
            </a:endParaRPr>
          </a:p>
        </p:txBody>
      </p:sp>
      <p:pic>
        <p:nvPicPr>
          <p:cNvPr id="2097163" name="图片 5"/>
          <p:cNvPicPr>
            <a:picLocks noChangeAspect="1"/>
          </p:cNvPicPr>
          <p:nvPr userDrawn="1"/>
        </p:nvPicPr>
        <p:blipFill>
          <a:blip r:embed="rId3" cstate="print"/>
          <a:stretch>
            <a:fillRect/>
          </a:stretch>
        </p:blipFill>
        <p:spPr>
          <a:xfrm>
            <a:off x="8058773" y="0"/>
            <a:ext cx="1085227" cy="10893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和内容">
    <p:bg>
      <p:bgPr>
        <a:solidFill>
          <a:schemeClr val="bg1"/>
        </a:solidFill>
        <a:effectLst/>
      </p:bgPr>
    </p:bg>
    <p:spTree>
      <p:nvGrpSpPr>
        <p:cNvPr id="1" name=""/>
        <p:cNvGrpSpPr/>
        <p:nvPr/>
      </p:nvGrpSpPr>
      <p:grpSpPr>
        <a:xfrm>
          <a:off x="0" y="0"/>
          <a:ext cx="0" cy="0"/>
          <a:chOff x="0" y="0"/>
          <a:chExt cx="0" cy="0"/>
        </a:xfrm>
      </p:grpSpPr>
      <p:sp>
        <p:nvSpPr>
          <p:cNvPr id="1048616" name="矩形 4"/>
          <p:cNvSpPr/>
          <p:nvPr userDrawn="1"/>
        </p:nvSpPr>
        <p:spPr>
          <a:xfrm>
            <a:off x="0" y="0"/>
            <a:ext cx="9144000" cy="514350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97157" name="图片 5"/>
          <p:cNvPicPr>
            <a:picLocks noChangeAspect="1"/>
          </p:cNvPicPr>
          <p:nvPr userDrawn="1"/>
        </p:nvPicPr>
        <p:blipFill>
          <a:blip r:embed="rId2"/>
          <a:stretch>
            <a:fillRect/>
          </a:stretch>
        </p:blipFill>
        <p:spPr>
          <a:xfrm>
            <a:off x="0" y="2286"/>
            <a:ext cx="9144000" cy="5138928"/>
          </a:xfrm>
          <a:prstGeom prst="rect">
            <a:avLst/>
          </a:prstGeom>
        </p:spPr>
      </p:pic>
      <p:sp>
        <p:nvSpPr>
          <p:cNvPr id="1048617" name="矩形 1"/>
          <p:cNvSpPr/>
          <p:nvPr userDrawn="1"/>
        </p:nvSpPr>
        <p:spPr>
          <a:xfrm>
            <a:off x="0" y="0"/>
            <a:ext cx="9144000" cy="514350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8761"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1048762"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endParaRPr lang="zh-CN" altLang="en-US"/>
          </a:p>
        </p:txBody>
      </p:sp>
      <p:sp>
        <p:nvSpPr>
          <p:cNvPr id="1048763"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64" name="Footer Placeholder 4"/>
          <p:cNvSpPr>
            <a:spLocks noGrp="1"/>
          </p:cNvSpPr>
          <p:nvPr>
            <p:ph type="ftr" sz="quarter" idx="11"/>
          </p:nvPr>
        </p:nvSpPr>
        <p:spPr/>
        <p:txBody>
          <a:bodyPr/>
          <a:lstStyle/>
          <a:p>
            <a:endParaRPr lang="zh-CN" altLang="en-US"/>
          </a:p>
        </p:txBody>
      </p:sp>
      <p:sp>
        <p:nvSpPr>
          <p:cNvPr id="1048765"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1048736" name="标题 1"/>
          <p:cNvSpPr>
            <a:spLocks noGrp="1"/>
          </p:cNvSpPr>
          <p:nvPr>
            <p:ph type="title"/>
          </p:nvPr>
        </p:nvSpPr>
        <p:spPr/>
        <p:txBody>
          <a:bodyPr/>
          <a:lstStyle/>
          <a:p>
            <a:r>
              <a:rPr lang="zh-CN" altLang="en-US"/>
              <a:t>单击此处编辑母版标题样式</a:t>
            </a:r>
            <a:endParaRPr lang="zh-CN" altLang="en-US"/>
          </a:p>
        </p:txBody>
      </p:sp>
      <p:sp>
        <p:nvSpPr>
          <p:cNvPr id="1048737" name="日期占位符 2"/>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38" name="页脚占位符 3"/>
          <p:cNvSpPr>
            <a:spLocks noGrp="1"/>
          </p:cNvSpPr>
          <p:nvPr>
            <p:ph type="ftr" sz="quarter" idx="11"/>
          </p:nvPr>
        </p:nvSpPr>
        <p:spPr/>
        <p:txBody>
          <a:bodyPr/>
          <a:lstStyle/>
          <a:p>
            <a:endParaRPr lang="zh-CN" altLang="en-US"/>
          </a:p>
        </p:txBody>
      </p:sp>
      <p:sp>
        <p:nvSpPr>
          <p:cNvPr id="1048739" name="灯片编号占位符 4"/>
          <p:cNvSpPr>
            <a:spLocks noGrp="1"/>
          </p:cNvSpPr>
          <p:nvPr>
            <p:ph type="sldNum" sz="quarter" idx="12"/>
          </p:nvPr>
        </p:nvSpPr>
        <p:spPr/>
        <p:txBody>
          <a:bodyPr/>
          <a:lstStyle/>
          <a:p>
            <a:fld id="{22DB4A00-68A7-4DC7-9AB4-DF25095812E6}" type="slidenum">
              <a:rPr lang="zh-CN" altLang="en-US" smtClean="0"/>
            </a:fld>
            <a:endParaRPr lang="zh-CN" altLang="en-US"/>
          </a:p>
        </p:txBody>
      </p:sp>
      <p:sp>
        <p:nvSpPr>
          <p:cNvPr id="1048740" name="矩形 6"/>
          <p:cNvSpPr/>
          <p:nvPr userDrawn="1"/>
        </p:nvSpPr>
        <p:spPr>
          <a:xfrm>
            <a:off x="298828" y="3860282"/>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素材下载：</a:t>
            </a:r>
            <a:r>
              <a:rPr kumimoji="0" lang="en-US" altLang="zh-CN" sz="100" b="0" i="0" u="none" strike="noStrike" kern="0" cap="none" spc="0" normalizeH="0" baseline="0" noProof="0" dirty="0">
                <a:ln>
                  <a:noFill/>
                </a:ln>
                <a:solidFill>
                  <a:prstClr val="white"/>
                </a:solidFill>
                <a:effectLst/>
                <a:uLnTx/>
                <a:uFillTx/>
              </a:rPr>
              <a:t>www.1ppt.com/sucai/</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图表下载：</a:t>
            </a:r>
            <a:r>
              <a:rPr kumimoji="0" lang="en-US" altLang="zh-CN" sz="100" b="0" i="0" u="none" strike="noStrike" kern="0" cap="none" spc="0" normalizeH="0" baseline="0" noProof="0" dirty="0">
                <a:ln>
                  <a:noFill/>
                </a:ln>
                <a:solidFill>
                  <a:prstClr val="white"/>
                </a:solidFill>
                <a:effectLst/>
                <a:uLnTx/>
                <a:uFillTx/>
              </a:rPr>
              <a:t>www.1ppt.com/tubiao/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优秀</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en-US" altLang="zh-CN" sz="100" b="0" i="0" u="none" strike="noStrike" kern="0" cap="none" spc="0" normalizeH="0" baseline="0" noProof="0" dirty="0">
                <a:ln>
                  <a:noFill/>
                </a:ln>
                <a:solidFill>
                  <a:prstClr val="white"/>
                </a:solidFill>
                <a:effectLst/>
                <a:uLnTx/>
                <a:uFillTx/>
              </a:rPr>
              <a:t>Word</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www.1ppt.com/word/              Excel</a:t>
            </a:r>
            <a:r>
              <a:rPr kumimoji="0" lang="zh-CN" altLang="en-US" sz="100" b="0" i="0" u="none" strike="noStrike" kern="0" cap="none" spc="0" normalizeH="0" baseline="0" noProof="0" dirty="0">
                <a:ln>
                  <a:noFill/>
                </a:ln>
                <a:solidFill>
                  <a:prstClr val="white"/>
                </a:solidFill>
                <a:effectLst/>
                <a:uLnTx/>
                <a:uFillTx/>
              </a:rPr>
              <a:t>教程：</a:t>
            </a:r>
            <a:r>
              <a:rPr kumimoji="0" lang="en-US" altLang="zh-CN" sz="100" b="0" i="0" u="none" strike="noStrike" kern="0" cap="none" spc="0" normalizeH="0" baseline="0" noProof="0" dirty="0">
                <a:ln>
                  <a:noFill/>
                </a:ln>
                <a:solidFill>
                  <a:prstClr val="white"/>
                </a:solidFill>
                <a:effectLst/>
                <a:uLnTx/>
                <a:uFillTx/>
              </a:rPr>
              <a:t>www.1ppt.com/excel/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资料下载：</a:t>
            </a:r>
            <a:r>
              <a:rPr kumimoji="0" lang="en-US" altLang="zh-CN" sz="100" b="0" i="0" u="none" strike="noStrike" kern="0" cap="none" spc="0" normalizeH="0" baseline="0" noProof="0" dirty="0">
                <a:ln>
                  <a:noFill/>
                </a:ln>
                <a:solidFill>
                  <a:prstClr val="white"/>
                </a:solidFill>
                <a:effectLst/>
                <a:uLnTx/>
                <a:uFillTx/>
              </a:rPr>
              <a:t>www.1ppt.com/ziliao/                PPT</a:t>
            </a:r>
            <a:r>
              <a:rPr kumimoji="0" lang="zh-CN" altLang="en-US" sz="100" b="0" i="0" u="none" strike="noStrike" kern="0" cap="none" spc="0" normalizeH="0" baseline="0" noProof="0" dirty="0">
                <a:ln>
                  <a:noFill/>
                </a:ln>
                <a:solidFill>
                  <a:prstClr val="white"/>
                </a:solidFill>
                <a:effectLst/>
                <a:uLnTx/>
                <a:uFillTx/>
              </a:rPr>
              <a:t>课件下载：</a:t>
            </a:r>
            <a:r>
              <a:rPr kumimoji="0" lang="en-US" altLang="zh-CN" sz="100" b="0" i="0" u="none" strike="noStrike" kern="0" cap="none" spc="0" normalizeH="0" baseline="0" noProof="0" dirty="0">
                <a:ln>
                  <a:noFill/>
                </a:ln>
                <a:solidFill>
                  <a:prstClr val="white"/>
                </a:solidFill>
                <a:effectLst/>
                <a:uLnTx/>
                <a:uFillTx/>
              </a:rPr>
              <a:t>www.1ppt.com/kejian/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范文下载：</a:t>
            </a:r>
            <a:r>
              <a:rPr kumimoji="0" lang="en-US" altLang="zh-CN" sz="100" b="0" i="0" u="none" strike="noStrike" kern="0" cap="none" spc="0" normalizeH="0" baseline="0" noProof="0" dirty="0">
                <a:ln>
                  <a:noFill/>
                </a:ln>
                <a:solidFill>
                  <a:prstClr val="white"/>
                </a:solidFill>
                <a:effectLst/>
                <a:uLnTx/>
                <a:uFillTx/>
              </a:rPr>
              <a:t>www.1ppt.com/fanwen/             </a:t>
            </a:r>
            <a:r>
              <a:rPr kumimoji="0" lang="zh-CN" altLang="en-US" sz="100" b="0" i="0" u="none" strike="noStrike" kern="0" cap="none" spc="0" normalizeH="0" baseline="0" noProof="0" dirty="0">
                <a:ln>
                  <a:noFill/>
                </a:ln>
                <a:solidFill>
                  <a:prstClr val="white"/>
                </a:solidFill>
                <a:effectLst/>
                <a:uLnTx/>
                <a:uFillTx/>
              </a:rPr>
              <a:t>试卷下载：</a:t>
            </a:r>
            <a:r>
              <a:rPr kumimoji="0" lang="en-US" altLang="zh-CN" sz="100" b="0" i="0" u="none" strike="noStrike" kern="0" cap="none" spc="0" normalizeH="0" baseline="0" noProof="0" dirty="0">
                <a:ln>
                  <a:noFill/>
                </a:ln>
                <a:solidFill>
                  <a:prstClr val="white"/>
                </a:solidFill>
                <a:effectLst/>
                <a:uLnTx/>
                <a:uFillTx/>
              </a:rPr>
              <a:t>www.1ppt.com/shiti/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教案下载：</a:t>
            </a:r>
            <a:r>
              <a:rPr kumimoji="0" lang="en-US" altLang="zh-CN" sz="100" b="0" i="0" u="none" strike="noStrike" kern="0" cap="none" spc="0" normalizeH="0" baseline="0" noProof="0" dirty="0">
                <a:ln>
                  <a:noFill/>
                </a:ln>
                <a:solidFill>
                  <a:prstClr val="white"/>
                </a:solidFill>
                <a:effectLst/>
                <a:uLnTx/>
                <a:uFillTx/>
              </a:rPr>
              <a:t>www.1ppt.com/jiaoan/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en-US" altLang="zh-CN" sz="100" b="0" i="0" u="none" strike="noStrike" kern="0" cap="none" spc="0" normalizeH="0" baseline="0" noProof="0" dirty="0">
                <a:ln>
                  <a:noFill/>
                </a:ln>
                <a:solidFill>
                  <a:prstClr val="white"/>
                </a:solidFill>
                <a:effectLst/>
                <a:uLnTx/>
                <a:uFillTx/>
              </a:rPr>
              <a:t> </a:t>
            </a:r>
            <a:endParaRPr kumimoji="0" lang="zh-CN" altLang="en-US" sz="100" b="0" i="0" u="none" strike="noStrike" kern="0" cap="none" spc="0" normalizeH="0" baseline="0" noProof="0" dirty="0">
              <a:ln>
                <a:noFill/>
              </a:ln>
              <a:solidFill>
                <a:prstClr val="white"/>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8766" name="Title 1"/>
          <p:cNvSpPr>
            <a:spLocks noGrp="1"/>
          </p:cNvSpPr>
          <p:nvPr>
            <p:ph type="title"/>
          </p:nvPr>
        </p:nvSpPr>
        <p:spPr/>
        <p:txBody>
          <a:bodyPr/>
          <a:lstStyle/>
          <a:p>
            <a:r>
              <a:rPr lang="zh-CN" altLang="en-US"/>
              <a:t>单击此处编辑母版标题样式</a:t>
            </a:r>
            <a:endParaRPr lang="en-US" dirty="0"/>
          </a:p>
        </p:txBody>
      </p:sp>
      <p:sp>
        <p:nvSpPr>
          <p:cNvPr id="1048767"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68"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69" name="Date Placeholder 4"/>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70" name="Footer Placeholder 5"/>
          <p:cNvSpPr>
            <a:spLocks noGrp="1"/>
          </p:cNvSpPr>
          <p:nvPr>
            <p:ph type="ftr" sz="quarter" idx="11"/>
          </p:nvPr>
        </p:nvSpPr>
        <p:spPr/>
        <p:txBody>
          <a:bodyPr/>
          <a:lstStyle/>
          <a:p>
            <a:endParaRPr lang="zh-CN" altLang="en-US"/>
          </a:p>
        </p:txBody>
      </p:sp>
      <p:sp>
        <p:nvSpPr>
          <p:cNvPr id="1048771" name="Slide Number Placeholder 6"/>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8786"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1048787"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1048788"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89"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1048790"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91" name="Date Placeholder 6"/>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92" name="Footer Placeholder 7"/>
          <p:cNvSpPr>
            <a:spLocks noGrp="1"/>
          </p:cNvSpPr>
          <p:nvPr>
            <p:ph type="ftr" sz="quarter" idx="11"/>
          </p:nvPr>
        </p:nvSpPr>
        <p:spPr/>
        <p:txBody>
          <a:bodyPr/>
          <a:lstStyle/>
          <a:p>
            <a:endParaRPr lang="zh-CN" altLang="en-US"/>
          </a:p>
        </p:txBody>
      </p:sp>
      <p:sp>
        <p:nvSpPr>
          <p:cNvPr id="1048793" name="Slide Number Placeholder 8"/>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8752" name="Title 1"/>
          <p:cNvSpPr>
            <a:spLocks noGrp="1"/>
          </p:cNvSpPr>
          <p:nvPr>
            <p:ph type="title"/>
          </p:nvPr>
        </p:nvSpPr>
        <p:spPr/>
        <p:txBody>
          <a:bodyPr/>
          <a:lstStyle/>
          <a:p>
            <a:r>
              <a:rPr lang="zh-CN" altLang="en-US"/>
              <a:t>单击此处编辑母版标题样式</a:t>
            </a:r>
            <a:endParaRPr lang="en-US" dirty="0"/>
          </a:p>
        </p:txBody>
      </p:sp>
      <p:sp>
        <p:nvSpPr>
          <p:cNvPr id="1048753" name="Date Placeholder 2"/>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54" name="Footer Placeholder 3"/>
          <p:cNvSpPr>
            <a:spLocks noGrp="1"/>
          </p:cNvSpPr>
          <p:nvPr>
            <p:ph type="ftr" sz="quarter" idx="11"/>
          </p:nvPr>
        </p:nvSpPr>
        <p:spPr/>
        <p:txBody>
          <a:bodyPr/>
          <a:lstStyle/>
          <a:p>
            <a:endParaRPr lang="zh-CN" altLang="en-US"/>
          </a:p>
        </p:txBody>
      </p:sp>
      <p:sp>
        <p:nvSpPr>
          <p:cNvPr id="1048755" name="Slide Number Placeholder 4"/>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4.jpe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cstate="screen">
            <a:lum/>
          </a:blip>
          <a:srcRect/>
          <a:stretch>
            <a:fillRect/>
          </a:stretch>
        </a:blipFill>
        <a:effectLst/>
      </p:bgPr>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1048577"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578"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957DB29-176C-403F-9AD2-5886E67A547D}" type="datetimeFigureOut">
              <a:rPr lang="zh-CN" altLang="en-US" smtClean="0"/>
            </a:fld>
            <a:endParaRPr lang="zh-CN" altLang="en-US"/>
          </a:p>
        </p:txBody>
      </p:sp>
      <p:sp>
        <p:nvSpPr>
          <p:cNvPr id="1048579"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1048580"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22DB4A00-68A7-4DC7-9AB4-DF25095812E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mc:AlternateContent xmlns:mc="http://schemas.openxmlformats.org/markup-compatibility/2006">
    <mc:Choice xmlns:p14="http://schemas.microsoft.com/office/powerpoint/2010/main" Requires="p14">
      <p:transition spd="slow" p14:dur="4000" advTm="3000"/>
    </mc:Choice>
    <mc:Fallback>
      <p:transition spd="slow" advTm="3000"/>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2.jpeg"/><Relationship Id="rId1"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4.jpeg"/><Relationship Id="rId1" Type="http://schemas.openxmlformats.org/officeDocument/2006/relationships/image" Target="../media/image13.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9.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0.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0" Type="http://schemas.openxmlformats.org/officeDocument/2006/relationships/notesSlide" Target="../notesSlides/notesSlide1.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3" Type="http://schemas.openxmlformats.org/officeDocument/2006/relationships/slideLayout" Target="../slideLayouts/slideLayout3.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tags" Target="../tags/tag6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microsoft.com/office/2007/relationships/hdphoto" Target="../media/image18.wdp"/><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9" Type="http://schemas.openxmlformats.org/officeDocument/2006/relationships/tags" Target="../tags/tag17.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4" Type="http://schemas.openxmlformats.org/officeDocument/2006/relationships/notesSlide" Target="../notesSlides/notesSlide3.xml"/><Relationship Id="rId33" Type="http://schemas.openxmlformats.org/officeDocument/2006/relationships/slideLayout" Target="../slideLayouts/slideLayout4.xml"/><Relationship Id="rId32" Type="http://schemas.openxmlformats.org/officeDocument/2006/relationships/tags" Target="../tags/tag38.xml"/><Relationship Id="rId31" Type="http://schemas.openxmlformats.org/officeDocument/2006/relationships/tags" Target="../tags/tag37.xml"/><Relationship Id="rId30" Type="http://schemas.openxmlformats.org/officeDocument/2006/relationships/tags" Target="../tags/tag36.xml"/><Relationship Id="rId3" Type="http://schemas.openxmlformats.org/officeDocument/2006/relationships/tags" Target="../tags/tag11.xml"/><Relationship Id="rId29" Type="http://schemas.openxmlformats.org/officeDocument/2006/relationships/tags" Target="../tags/tag35.xml"/><Relationship Id="rId28" Type="http://schemas.openxmlformats.org/officeDocument/2006/relationships/tags" Target="../tags/tag34.xml"/><Relationship Id="rId27" Type="http://schemas.openxmlformats.org/officeDocument/2006/relationships/tags" Target="../tags/tag33.xml"/><Relationship Id="rId26" Type="http://schemas.openxmlformats.org/officeDocument/2006/relationships/tags" Target="../tags/tag32.xml"/><Relationship Id="rId25" Type="http://schemas.openxmlformats.org/officeDocument/2006/relationships/tags" Target="../tags/tag31.xml"/><Relationship Id="rId24" Type="http://schemas.openxmlformats.org/officeDocument/2006/relationships/tags" Target="../tags/tag30.xml"/><Relationship Id="rId23" Type="http://schemas.openxmlformats.org/officeDocument/2006/relationships/tags" Target="../tags/tag29.xml"/><Relationship Id="rId22" Type="http://schemas.openxmlformats.org/officeDocument/2006/relationships/image" Target="../media/image8.png"/><Relationship Id="rId21" Type="http://schemas.openxmlformats.org/officeDocument/2006/relationships/tags" Target="../tags/tag28.xml"/><Relationship Id="rId20" Type="http://schemas.openxmlformats.org/officeDocument/2006/relationships/tags" Target="../tags/tag27.xml"/><Relationship Id="rId2" Type="http://schemas.openxmlformats.org/officeDocument/2006/relationships/tags" Target="../tags/tag10.xml"/><Relationship Id="rId19" Type="http://schemas.openxmlformats.org/officeDocument/2006/relationships/tags" Target="../tags/tag26.xml"/><Relationship Id="rId18" Type="http://schemas.openxmlformats.org/officeDocument/2006/relationships/tags" Target="../tags/tag25.xml"/><Relationship Id="rId17" Type="http://schemas.openxmlformats.org/officeDocument/2006/relationships/tags" Target="../tags/tag24.xml"/><Relationship Id="rId16" Type="http://schemas.openxmlformats.org/officeDocument/2006/relationships/tags" Target="../tags/tag23.xml"/><Relationship Id="rId15" Type="http://schemas.openxmlformats.org/officeDocument/2006/relationships/tags" Target="../tags/tag22.xml"/><Relationship Id="rId14" Type="http://schemas.openxmlformats.org/officeDocument/2006/relationships/tags" Target="../tags/tag21.xml"/><Relationship Id="rId13" Type="http://schemas.openxmlformats.org/officeDocument/2006/relationships/tags" Target="../tags/tag20.xml"/><Relationship Id="rId12" Type="http://schemas.openxmlformats.org/officeDocument/2006/relationships/tags" Target="../tags/tag19.xml"/><Relationship Id="rId11" Type="http://schemas.openxmlformats.org/officeDocument/2006/relationships/image" Target="../media/image7.png"/><Relationship Id="rId10" Type="http://schemas.openxmlformats.org/officeDocument/2006/relationships/tags" Target="../tags/tag18.xml"/><Relationship Id="rId1" Type="http://schemas.openxmlformats.org/officeDocument/2006/relationships/tags" Target="../tags/tag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3" Type="http://schemas.openxmlformats.org/officeDocument/2006/relationships/slideLayout" Target="../slideLayouts/slideLayout3.xml"/><Relationship Id="rId12" Type="http://schemas.openxmlformats.org/officeDocument/2006/relationships/tags" Target="../tags/tag50.xml"/><Relationship Id="rId11" Type="http://schemas.openxmlformats.org/officeDocument/2006/relationships/tags" Target="../tags/tag49.xml"/><Relationship Id="rId10" Type="http://schemas.openxmlformats.org/officeDocument/2006/relationships/tags" Target="../tags/tag48.xml"/><Relationship Id="rId1" Type="http://schemas.openxmlformats.org/officeDocument/2006/relationships/tags" Target="../tags/tag39.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3.xml"/><Relationship Id="rId2" Type="http://schemas.openxmlformats.org/officeDocument/2006/relationships/tags" Target="../tags/tag52.xml"/><Relationship Id="rId1" Type="http://schemas.openxmlformats.org/officeDocument/2006/relationships/tags" Target="../tags/tag5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tags" Target="../tags/tag5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88900" y="492005"/>
            <a:ext cx="9144000" cy="2734275"/>
          </a:xfrm>
          <a:prstGeom prst="rect">
            <a:avLst/>
          </a:pr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86" name="Freeform 6"/>
          <p:cNvSpPr/>
          <p:nvPr/>
        </p:nvSpPr>
        <p:spPr bwMode="auto">
          <a:xfrm>
            <a:off x="189091" y="219536"/>
            <a:ext cx="784182" cy="781007"/>
          </a:xfrm>
          <a:custGeom>
            <a:avLst/>
            <a:gdLst>
              <a:gd name="T0" fmla="*/ 67 w 494"/>
              <a:gd name="T1" fmla="*/ 0 h 492"/>
              <a:gd name="T2" fmla="*/ 429 w 494"/>
              <a:gd name="T3" fmla="*/ 0 h 492"/>
              <a:gd name="T4" fmla="*/ 454 w 494"/>
              <a:gd name="T5" fmla="*/ 5 h 492"/>
              <a:gd name="T6" fmla="*/ 475 w 494"/>
              <a:gd name="T7" fmla="*/ 19 h 492"/>
              <a:gd name="T8" fmla="*/ 489 w 494"/>
              <a:gd name="T9" fmla="*/ 40 h 492"/>
              <a:gd name="T10" fmla="*/ 494 w 494"/>
              <a:gd name="T11" fmla="*/ 65 h 492"/>
              <a:gd name="T12" fmla="*/ 494 w 494"/>
              <a:gd name="T13" fmla="*/ 427 h 492"/>
              <a:gd name="T14" fmla="*/ 489 w 494"/>
              <a:gd name="T15" fmla="*/ 452 h 492"/>
              <a:gd name="T16" fmla="*/ 475 w 494"/>
              <a:gd name="T17" fmla="*/ 473 h 492"/>
              <a:gd name="T18" fmla="*/ 454 w 494"/>
              <a:gd name="T19" fmla="*/ 487 h 492"/>
              <a:gd name="T20" fmla="*/ 429 w 494"/>
              <a:gd name="T21" fmla="*/ 492 h 492"/>
              <a:gd name="T22" fmla="*/ 67 w 494"/>
              <a:gd name="T23" fmla="*/ 492 h 492"/>
              <a:gd name="T24" fmla="*/ 41 w 494"/>
              <a:gd name="T25" fmla="*/ 487 h 492"/>
              <a:gd name="T26" fmla="*/ 20 w 494"/>
              <a:gd name="T27" fmla="*/ 473 h 492"/>
              <a:gd name="T28" fmla="*/ 6 w 494"/>
              <a:gd name="T29" fmla="*/ 452 h 492"/>
              <a:gd name="T30" fmla="*/ 0 w 494"/>
              <a:gd name="T31" fmla="*/ 427 h 492"/>
              <a:gd name="T32" fmla="*/ 0 w 494"/>
              <a:gd name="T33" fmla="*/ 65 h 492"/>
              <a:gd name="T34" fmla="*/ 6 w 494"/>
              <a:gd name="T35" fmla="*/ 40 h 492"/>
              <a:gd name="T36" fmla="*/ 20 w 494"/>
              <a:gd name="T37" fmla="*/ 19 h 492"/>
              <a:gd name="T38" fmla="*/ 41 w 494"/>
              <a:gd name="T39" fmla="*/ 5 h 492"/>
              <a:gd name="T40" fmla="*/ 67 w 494"/>
              <a:gd name="T41"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4" h="492">
                <a:moveTo>
                  <a:pt x="67" y="0"/>
                </a:moveTo>
                <a:lnTo>
                  <a:pt x="429" y="0"/>
                </a:lnTo>
                <a:lnTo>
                  <a:pt x="454" y="5"/>
                </a:lnTo>
                <a:lnTo>
                  <a:pt x="475" y="19"/>
                </a:lnTo>
                <a:lnTo>
                  <a:pt x="489" y="40"/>
                </a:lnTo>
                <a:lnTo>
                  <a:pt x="494" y="65"/>
                </a:lnTo>
                <a:lnTo>
                  <a:pt x="494" y="427"/>
                </a:lnTo>
                <a:lnTo>
                  <a:pt x="489" y="452"/>
                </a:lnTo>
                <a:lnTo>
                  <a:pt x="475" y="473"/>
                </a:lnTo>
                <a:lnTo>
                  <a:pt x="454" y="487"/>
                </a:lnTo>
                <a:lnTo>
                  <a:pt x="429" y="492"/>
                </a:lnTo>
                <a:lnTo>
                  <a:pt x="67" y="492"/>
                </a:lnTo>
                <a:lnTo>
                  <a:pt x="41" y="487"/>
                </a:lnTo>
                <a:lnTo>
                  <a:pt x="20" y="473"/>
                </a:lnTo>
                <a:lnTo>
                  <a:pt x="6" y="452"/>
                </a:lnTo>
                <a:lnTo>
                  <a:pt x="0" y="427"/>
                </a:lnTo>
                <a:lnTo>
                  <a:pt x="0" y="65"/>
                </a:lnTo>
                <a:lnTo>
                  <a:pt x="6" y="40"/>
                </a:lnTo>
                <a:lnTo>
                  <a:pt x="20" y="19"/>
                </a:lnTo>
                <a:lnTo>
                  <a:pt x="41" y="5"/>
                </a:lnTo>
                <a:lnTo>
                  <a:pt x="67"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048587" name="Freeform 9"/>
          <p:cNvSpPr/>
          <p:nvPr/>
        </p:nvSpPr>
        <p:spPr bwMode="auto">
          <a:xfrm>
            <a:off x="754210" y="2139345"/>
            <a:ext cx="1477882" cy="1477882"/>
          </a:xfrm>
          <a:custGeom>
            <a:avLst/>
            <a:gdLst>
              <a:gd name="T0" fmla="*/ 66 w 931"/>
              <a:gd name="T1" fmla="*/ 0 h 931"/>
              <a:gd name="T2" fmla="*/ 867 w 931"/>
              <a:gd name="T3" fmla="*/ 0 h 931"/>
              <a:gd name="T4" fmla="*/ 891 w 931"/>
              <a:gd name="T5" fmla="*/ 5 h 931"/>
              <a:gd name="T6" fmla="*/ 912 w 931"/>
              <a:gd name="T7" fmla="*/ 19 h 931"/>
              <a:gd name="T8" fmla="*/ 926 w 931"/>
              <a:gd name="T9" fmla="*/ 40 h 931"/>
              <a:gd name="T10" fmla="*/ 931 w 931"/>
              <a:gd name="T11" fmla="*/ 64 h 931"/>
              <a:gd name="T12" fmla="*/ 931 w 931"/>
              <a:gd name="T13" fmla="*/ 864 h 931"/>
              <a:gd name="T14" fmla="*/ 926 w 931"/>
              <a:gd name="T15" fmla="*/ 891 h 931"/>
              <a:gd name="T16" fmla="*/ 912 w 931"/>
              <a:gd name="T17" fmla="*/ 912 h 931"/>
              <a:gd name="T18" fmla="*/ 891 w 931"/>
              <a:gd name="T19" fmla="*/ 926 h 931"/>
              <a:gd name="T20" fmla="*/ 867 w 931"/>
              <a:gd name="T21" fmla="*/ 931 h 931"/>
              <a:gd name="T22" fmla="*/ 66 w 931"/>
              <a:gd name="T23" fmla="*/ 931 h 931"/>
              <a:gd name="T24" fmla="*/ 40 w 931"/>
              <a:gd name="T25" fmla="*/ 926 h 931"/>
              <a:gd name="T26" fmla="*/ 19 w 931"/>
              <a:gd name="T27" fmla="*/ 912 h 931"/>
              <a:gd name="T28" fmla="*/ 5 w 931"/>
              <a:gd name="T29" fmla="*/ 891 h 931"/>
              <a:gd name="T30" fmla="*/ 0 w 931"/>
              <a:gd name="T31" fmla="*/ 864 h 931"/>
              <a:gd name="T32" fmla="*/ 0 w 931"/>
              <a:gd name="T33" fmla="*/ 64 h 931"/>
              <a:gd name="T34" fmla="*/ 5 w 931"/>
              <a:gd name="T35" fmla="*/ 40 h 931"/>
              <a:gd name="T36" fmla="*/ 19 w 931"/>
              <a:gd name="T37" fmla="*/ 19 h 931"/>
              <a:gd name="T38" fmla="*/ 40 w 931"/>
              <a:gd name="T39" fmla="*/ 5 h 931"/>
              <a:gd name="T40" fmla="*/ 66 w 931"/>
              <a:gd name="T41" fmla="*/ 0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1" h="931">
                <a:moveTo>
                  <a:pt x="66" y="0"/>
                </a:moveTo>
                <a:lnTo>
                  <a:pt x="867" y="0"/>
                </a:lnTo>
                <a:lnTo>
                  <a:pt x="891" y="5"/>
                </a:lnTo>
                <a:lnTo>
                  <a:pt x="912" y="19"/>
                </a:lnTo>
                <a:lnTo>
                  <a:pt x="926" y="40"/>
                </a:lnTo>
                <a:lnTo>
                  <a:pt x="931" y="64"/>
                </a:lnTo>
                <a:lnTo>
                  <a:pt x="931" y="864"/>
                </a:lnTo>
                <a:lnTo>
                  <a:pt x="926" y="891"/>
                </a:lnTo>
                <a:lnTo>
                  <a:pt x="912" y="912"/>
                </a:lnTo>
                <a:lnTo>
                  <a:pt x="891" y="926"/>
                </a:lnTo>
                <a:lnTo>
                  <a:pt x="867" y="931"/>
                </a:lnTo>
                <a:lnTo>
                  <a:pt x="66" y="931"/>
                </a:lnTo>
                <a:lnTo>
                  <a:pt x="40" y="926"/>
                </a:lnTo>
                <a:lnTo>
                  <a:pt x="19" y="912"/>
                </a:lnTo>
                <a:lnTo>
                  <a:pt x="5" y="891"/>
                </a:lnTo>
                <a:lnTo>
                  <a:pt x="0" y="864"/>
                </a:lnTo>
                <a:lnTo>
                  <a:pt x="0" y="64"/>
                </a:lnTo>
                <a:lnTo>
                  <a:pt x="5" y="40"/>
                </a:lnTo>
                <a:lnTo>
                  <a:pt x="19" y="19"/>
                </a:lnTo>
                <a:lnTo>
                  <a:pt x="40" y="5"/>
                </a:lnTo>
                <a:lnTo>
                  <a:pt x="66"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048589" name="Freeform 11"/>
          <p:cNvSpPr/>
          <p:nvPr/>
        </p:nvSpPr>
        <p:spPr bwMode="auto">
          <a:xfrm>
            <a:off x="189091" y="3947215"/>
            <a:ext cx="793707" cy="798469"/>
          </a:xfrm>
          <a:custGeom>
            <a:avLst/>
            <a:gdLst>
              <a:gd name="T0" fmla="*/ 65 w 500"/>
              <a:gd name="T1" fmla="*/ 0 h 503"/>
              <a:gd name="T2" fmla="*/ 436 w 500"/>
              <a:gd name="T3" fmla="*/ 0 h 503"/>
              <a:gd name="T4" fmla="*/ 460 w 500"/>
              <a:gd name="T5" fmla="*/ 5 h 503"/>
              <a:gd name="T6" fmla="*/ 481 w 500"/>
              <a:gd name="T7" fmla="*/ 19 h 503"/>
              <a:gd name="T8" fmla="*/ 495 w 500"/>
              <a:gd name="T9" fmla="*/ 40 h 503"/>
              <a:gd name="T10" fmla="*/ 500 w 500"/>
              <a:gd name="T11" fmla="*/ 67 h 503"/>
              <a:gd name="T12" fmla="*/ 500 w 500"/>
              <a:gd name="T13" fmla="*/ 436 h 503"/>
              <a:gd name="T14" fmla="*/ 495 w 500"/>
              <a:gd name="T15" fmla="*/ 462 h 503"/>
              <a:gd name="T16" fmla="*/ 481 w 500"/>
              <a:gd name="T17" fmla="*/ 483 h 503"/>
              <a:gd name="T18" fmla="*/ 460 w 500"/>
              <a:gd name="T19" fmla="*/ 497 h 503"/>
              <a:gd name="T20" fmla="*/ 436 w 500"/>
              <a:gd name="T21" fmla="*/ 503 h 503"/>
              <a:gd name="T22" fmla="*/ 65 w 500"/>
              <a:gd name="T23" fmla="*/ 503 h 503"/>
              <a:gd name="T24" fmla="*/ 40 w 500"/>
              <a:gd name="T25" fmla="*/ 497 h 503"/>
              <a:gd name="T26" fmla="*/ 19 w 500"/>
              <a:gd name="T27" fmla="*/ 483 h 503"/>
              <a:gd name="T28" fmla="*/ 5 w 500"/>
              <a:gd name="T29" fmla="*/ 462 h 503"/>
              <a:gd name="T30" fmla="*/ 0 w 500"/>
              <a:gd name="T31" fmla="*/ 436 h 503"/>
              <a:gd name="T32" fmla="*/ 0 w 500"/>
              <a:gd name="T33" fmla="*/ 67 h 503"/>
              <a:gd name="T34" fmla="*/ 5 w 500"/>
              <a:gd name="T35" fmla="*/ 40 h 503"/>
              <a:gd name="T36" fmla="*/ 19 w 500"/>
              <a:gd name="T37" fmla="*/ 19 h 503"/>
              <a:gd name="T38" fmla="*/ 40 w 500"/>
              <a:gd name="T39" fmla="*/ 5 h 503"/>
              <a:gd name="T40" fmla="*/ 65 w 500"/>
              <a:gd name="T41" fmla="*/ 0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0" h="503">
                <a:moveTo>
                  <a:pt x="65" y="0"/>
                </a:moveTo>
                <a:lnTo>
                  <a:pt x="436" y="0"/>
                </a:lnTo>
                <a:lnTo>
                  <a:pt x="460" y="5"/>
                </a:lnTo>
                <a:lnTo>
                  <a:pt x="481" y="19"/>
                </a:lnTo>
                <a:lnTo>
                  <a:pt x="495" y="40"/>
                </a:lnTo>
                <a:lnTo>
                  <a:pt x="500" y="67"/>
                </a:lnTo>
                <a:lnTo>
                  <a:pt x="500" y="436"/>
                </a:lnTo>
                <a:lnTo>
                  <a:pt x="495" y="462"/>
                </a:lnTo>
                <a:lnTo>
                  <a:pt x="481" y="483"/>
                </a:lnTo>
                <a:lnTo>
                  <a:pt x="460" y="497"/>
                </a:lnTo>
                <a:lnTo>
                  <a:pt x="436" y="503"/>
                </a:lnTo>
                <a:lnTo>
                  <a:pt x="65" y="503"/>
                </a:lnTo>
                <a:lnTo>
                  <a:pt x="40" y="497"/>
                </a:lnTo>
                <a:lnTo>
                  <a:pt x="19" y="483"/>
                </a:lnTo>
                <a:lnTo>
                  <a:pt x="5" y="462"/>
                </a:lnTo>
                <a:lnTo>
                  <a:pt x="0" y="436"/>
                </a:lnTo>
                <a:lnTo>
                  <a:pt x="0" y="67"/>
                </a:lnTo>
                <a:lnTo>
                  <a:pt x="5" y="40"/>
                </a:lnTo>
                <a:lnTo>
                  <a:pt x="19" y="19"/>
                </a:lnTo>
                <a:lnTo>
                  <a:pt x="40" y="5"/>
                </a:lnTo>
                <a:lnTo>
                  <a:pt x="65"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048590" name="Freeform 13"/>
          <p:cNvSpPr/>
          <p:nvPr/>
        </p:nvSpPr>
        <p:spPr bwMode="auto">
          <a:xfrm>
            <a:off x="1465656" y="2359259"/>
            <a:ext cx="612742" cy="617504"/>
          </a:xfrm>
          <a:custGeom>
            <a:avLst/>
            <a:gdLst>
              <a:gd name="T0" fmla="*/ 75 w 386"/>
              <a:gd name="T1" fmla="*/ 0 h 389"/>
              <a:gd name="T2" fmla="*/ 311 w 386"/>
              <a:gd name="T3" fmla="*/ 0 h 389"/>
              <a:gd name="T4" fmla="*/ 336 w 386"/>
              <a:gd name="T5" fmla="*/ 4 h 389"/>
              <a:gd name="T6" fmla="*/ 357 w 386"/>
              <a:gd name="T7" fmla="*/ 14 h 389"/>
              <a:gd name="T8" fmla="*/ 372 w 386"/>
              <a:gd name="T9" fmla="*/ 32 h 389"/>
              <a:gd name="T10" fmla="*/ 383 w 386"/>
              <a:gd name="T11" fmla="*/ 53 h 389"/>
              <a:gd name="T12" fmla="*/ 386 w 386"/>
              <a:gd name="T13" fmla="*/ 76 h 389"/>
              <a:gd name="T14" fmla="*/ 386 w 386"/>
              <a:gd name="T15" fmla="*/ 312 h 389"/>
              <a:gd name="T16" fmla="*/ 383 w 386"/>
              <a:gd name="T17" fmla="*/ 337 h 389"/>
              <a:gd name="T18" fmla="*/ 372 w 386"/>
              <a:gd name="T19" fmla="*/ 358 h 389"/>
              <a:gd name="T20" fmla="*/ 357 w 386"/>
              <a:gd name="T21" fmla="*/ 373 h 389"/>
              <a:gd name="T22" fmla="*/ 336 w 386"/>
              <a:gd name="T23" fmla="*/ 384 h 389"/>
              <a:gd name="T24" fmla="*/ 311 w 386"/>
              <a:gd name="T25" fmla="*/ 389 h 389"/>
              <a:gd name="T26" fmla="*/ 75 w 386"/>
              <a:gd name="T27" fmla="*/ 389 h 389"/>
              <a:gd name="T28" fmla="*/ 50 w 386"/>
              <a:gd name="T29" fmla="*/ 384 h 389"/>
              <a:gd name="T30" fmla="*/ 29 w 386"/>
              <a:gd name="T31" fmla="*/ 373 h 389"/>
              <a:gd name="T32" fmla="*/ 14 w 386"/>
              <a:gd name="T33" fmla="*/ 358 h 389"/>
              <a:gd name="T34" fmla="*/ 3 w 386"/>
              <a:gd name="T35" fmla="*/ 337 h 389"/>
              <a:gd name="T36" fmla="*/ 0 w 386"/>
              <a:gd name="T37" fmla="*/ 312 h 389"/>
              <a:gd name="T38" fmla="*/ 0 w 386"/>
              <a:gd name="T39" fmla="*/ 76 h 389"/>
              <a:gd name="T40" fmla="*/ 3 w 386"/>
              <a:gd name="T41" fmla="*/ 53 h 389"/>
              <a:gd name="T42" fmla="*/ 14 w 386"/>
              <a:gd name="T43" fmla="*/ 32 h 389"/>
              <a:gd name="T44" fmla="*/ 29 w 386"/>
              <a:gd name="T45" fmla="*/ 14 h 389"/>
              <a:gd name="T46" fmla="*/ 50 w 386"/>
              <a:gd name="T47" fmla="*/ 4 h 389"/>
              <a:gd name="T48" fmla="*/ 75 w 386"/>
              <a:gd name="T49" fmla="*/ 0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6" h="389">
                <a:moveTo>
                  <a:pt x="75" y="0"/>
                </a:moveTo>
                <a:lnTo>
                  <a:pt x="311" y="0"/>
                </a:lnTo>
                <a:lnTo>
                  <a:pt x="336" y="4"/>
                </a:lnTo>
                <a:lnTo>
                  <a:pt x="357" y="14"/>
                </a:lnTo>
                <a:lnTo>
                  <a:pt x="372" y="32"/>
                </a:lnTo>
                <a:lnTo>
                  <a:pt x="383" y="53"/>
                </a:lnTo>
                <a:lnTo>
                  <a:pt x="386" y="76"/>
                </a:lnTo>
                <a:lnTo>
                  <a:pt x="386" y="312"/>
                </a:lnTo>
                <a:lnTo>
                  <a:pt x="383" y="337"/>
                </a:lnTo>
                <a:lnTo>
                  <a:pt x="372" y="358"/>
                </a:lnTo>
                <a:lnTo>
                  <a:pt x="357" y="373"/>
                </a:lnTo>
                <a:lnTo>
                  <a:pt x="336" y="384"/>
                </a:lnTo>
                <a:lnTo>
                  <a:pt x="311" y="389"/>
                </a:lnTo>
                <a:lnTo>
                  <a:pt x="75" y="389"/>
                </a:lnTo>
                <a:lnTo>
                  <a:pt x="50" y="384"/>
                </a:lnTo>
                <a:lnTo>
                  <a:pt x="29" y="373"/>
                </a:lnTo>
                <a:lnTo>
                  <a:pt x="14" y="358"/>
                </a:lnTo>
                <a:lnTo>
                  <a:pt x="3" y="337"/>
                </a:lnTo>
                <a:lnTo>
                  <a:pt x="0" y="312"/>
                </a:lnTo>
                <a:lnTo>
                  <a:pt x="0" y="76"/>
                </a:lnTo>
                <a:lnTo>
                  <a:pt x="3" y="53"/>
                </a:lnTo>
                <a:lnTo>
                  <a:pt x="14" y="32"/>
                </a:lnTo>
                <a:lnTo>
                  <a:pt x="29" y="14"/>
                </a:lnTo>
                <a:lnTo>
                  <a:pt x="50" y="4"/>
                </a:lnTo>
                <a:lnTo>
                  <a:pt x="75" y="0"/>
                </a:lnTo>
                <a:close/>
              </a:path>
            </a:pathLst>
          </a:custGeom>
          <a:gradFill flip="none" rotWithShape="1">
            <a:gsLst>
              <a:gs pos="3000">
                <a:schemeClr val="bg1">
                  <a:lumMod val="75000"/>
                </a:schemeClr>
              </a:gs>
              <a:gs pos="59000">
                <a:srgbClr val="FBFBFB"/>
              </a:gs>
            </a:gsLst>
            <a:lin ang="2700000" scaled="1"/>
          </a:grad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048591" name="Freeform 14"/>
          <p:cNvSpPr/>
          <p:nvPr/>
        </p:nvSpPr>
        <p:spPr bwMode="auto">
          <a:xfrm>
            <a:off x="636444" y="3072111"/>
            <a:ext cx="1306441" cy="1306441"/>
          </a:xfrm>
          <a:custGeom>
            <a:avLst/>
            <a:gdLst>
              <a:gd name="T0" fmla="*/ 77 w 823"/>
              <a:gd name="T1" fmla="*/ 0 h 823"/>
              <a:gd name="T2" fmla="*/ 746 w 823"/>
              <a:gd name="T3" fmla="*/ 0 h 823"/>
              <a:gd name="T4" fmla="*/ 770 w 823"/>
              <a:gd name="T5" fmla="*/ 3 h 823"/>
              <a:gd name="T6" fmla="*/ 791 w 823"/>
              <a:gd name="T7" fmla="*/ 16 h 823"/>
              <a:gd name="T8" fmla="*/ 807 w 823"/>
              <a:gd name="T9" fmla="*/ 31 h 823"/>
              <a:gd name="T10" fmla="*/ 819 w 823"/>
              <a:gd name="T11" fmla="*/ 52 h 823"/>
              <a:gd name="T12" fmla="*/ 823 w 823"/>
              <a:gd name="T13" fmla="*/ 77 h 823"/>
              <a:gd name="T14" fmla="*/ 823 w 823"/>
              <a:gd name="T15" fmla="*/ 746 h 823"/>
              <a:gd name="T16" fmla="*/ 819 w 823"/>
              <a:gd name="T17" fmla="*/ 770 h 823"/>
              <a:gd name="T18" fmla="*/ 807 w 823"/>
              <a:gd name="T19" fmla="*/ 791 h 823"/>
              <a:gd name="T20" fmla="*/ 791 w 823"/>
              <a:gd name="T21" fmla="*/ 807 h 823"/>
              <a:gd name="T22" fmla="*/ 770 w 823"/>
              <a:gd name="T23" fmla="*/ 817 h 823"/>
              <a:gd name="T24" fmla="*/ 746 w 823"/>
              <a:gd name="T25" fmla="*/ 823 h 823"/>
              <a:gd name="T26" fmla="*/ 77 w 823"/>
              <a:gd name="T27" fmla="*/ 823 h 823"/>
              <a:gd name="T28" fmla="*/ 53 w 823"/>
              <a:gd name="T29" fmla="*/ 817 h 823"/>
              <a:gd name="T30" fmla="*/ 32 w 823"/>
              <a:gd name="T31" fmla="*/ 807 h 823"/>
              <a:gd name="T32" fmla="*/ 16 w 823"/>
              <a:gd name="T33" fmla="*/ 791 h 823"/>
              <a:gd name="T34" fmla="*/ 4 w 823"/>
              <a:gd name="T35" fmla="*/ 770 h 823"/>
              <a:gd name="T36" fmla="*/ 0 w 823"/>
              <a:gd name="T37" fmla="*/ 746 h 823"/>
              <a:gd name="T38" fmla="*/ 0 w 823"/>
              <a:gd name="T39" fmla="*/ 77 h 823"/>
              <a:gd name="T40" fmla="*/ 4 w 823"/>
              <a:gd name="T41" fmla="*/ 52 h 823"/>
              <a:gd name="T42" fmla="*/ 16 w 823"/>
              <a:gd name="T43" fmla="*/ 31 h 823"/>
              <a:gd name="T44" fmla="*/ 32 w 823"/>
              <a:gd name="T45" fmla="*/ 16 h 823"/>
              <a:gd name="T46" fmla="*/ 53 w 823"/>
              <a:gd name="T47" fmla="*/ 3 h 823"/>
              <a:gd name="T48" fmla="*/ 77 w 823"/>
              <a:gd name="T49" fmla="*/ 0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23" h="823">
                <a:moveTo>
                  <a:pt x="77" y="0"/>
                </a:moveTo>
                <a:lnTo>
                  <a:pt x="746" y="0"/>
                </a:lnTo>
                <a:lnTo>
                  <a:pt x="770" y="3"/>
                </a:lnTo>
                <a:lnTo>
                  <a:pt x="791" y="16"/>
                </a:lnTo>
                <a:lnTo>
                  <a:pt x="807" y="31"/>
                </a:lnTo>
                <a:lnTo>
                  <a:pt x="819" y="52"/>
                </a:lnTo>
                <a:lnTo>
                  <a:pt x="823" y="77"/>
                </a:lnTo>
                <a:lnTo>
                  <a:pt x="823" y="746"/>
                </a:lnTo>
                <a:lnTo>
                  <a:pt x="819" y="770"/>
                </a:lnTo>
                <a:lnTo>
                  <a:pt x="807" y="791"/>
                </a:lnTo>
                <a:lnTo>
                  <a:pt x="791" y="807"/>
                </a:lnTo>
                <a:lnTo>
                  <a:pt x="770" y="817"/>
                </a:lnTo>
                <a:lnTo>
                  <a:pt x="746" y="823"/>
                </a:lnTo>
                <a:lnTo>
                  <a:pt x="77" y="823"/>
                </a:lnTo>
                <a:lnTo>
                  <a:pt x="53" y="817"/>
                </a:lnTo>
                <a:lnTo>
                  <a:pt x="32" y="807"/>
                </a:lnTo>
                <a:lnTo>
                  <a:pt x="16" y="791"/>
                </a:lnTo>
                <a:lnTo>
                  <a:pt x="4" y="770"/>
                </a:lnTo>
                <a:lnTo>
                  <a:pt x="0" y="746"/>
                </a:lnTo>
                <a:lnTo>
                  <a:pt x="0" y="77"/>
                </a:lnTo>
                <a:lnTo>
                  <a:pt x="4" y="52"/>
                </a:lnTo>
                <a:lnTo>
                  <a:pt x="16" y="31"/>
                </a:lnTo>
                <a:lnTo>
                  <a:pt x="32" y="16"/>
                </a:lnTo>
                <a:lnTo>
                  <a:pt x="53" y="3"/>
                </a:lnTo>
                <a:lnTo>
                  <a:pt x="77" y="0"/>
                </a:lnTo>
                <a:close/>
              </a:path>
            </a:pathLst>
          </a:custGeom>
          <a:blipFill dpi="0" rotWithShape="1">
            <a:blip r:embed="rId1"/>
            <a:srcRect/>
            <a:stretch>
              <a:fillRect/>
            </a:stretch>
          </a:blip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4265" dirty="0">
              <a:solidFill>
                <a:srgbClr val="AE002B"/>
              </a:solidFill>
              <a:latin typeface="Impact" panose="020B0806030902050204" pitchFamily="34" charset="0"/>
            </a:endParaRPr>
          </a:p>
        </p:txBody>
      </p:sp>
      <p:sp>
        <p:nvSpPr>
          <p:cNvPr id="1048592" name="Freeform 15"/>
          <p:cNvSpPr/>
          <p:nvPr/>
        </p:nvSpPr>
        <p:spPr bwMode="auto">
          <a:xfrm>
            <a:off x="1500505" y="260985"/>
            <a:ext cx="1869440" cy="1029970"/>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r>
              <a:rPr lang="en-US" altLang="zh-CN" sz="6260" dirty="0">
                <a:solidFill>
                  <a:srgbClr val="AE002B"/>
                </a:solidFill>
                <a:latin typeface="Impact" panose="020B0806030902050204" pitchFamily="34" charset="0"/>
              </a:rPr>
              <a:t>2025</a:t>
            </a:r>
            <a:endParaRPr lang="en-US" altLang="zh-CN" sz="6260" dirty="0">
              <a:solidFill>
                <a:srgbClr val="AE002B"/>
              </a:solidFill>
              <a:latin typeface="Impact" panose="020B0806030902050204" pitchFamily="34" charset="0"/>
            </a:endParaRPr>
          </a:p>
        </p:txBody>
      </p:sp>
      <p:sp>
        <p:nvSpPr>
          <p:cNvPr id="1048596" name="文本框 22"/>
          <p:cNvSpPr txBox="1"/>
          <p:nvPr/>
        </p:nvSpPr>
        <p:spPr>
          <a:xfrm>
            <a:off x="2488565" y="1290955"/>
            <a:ext cx="6079490" cy="1270000"/>
          </a:xfrm>
          <a:prstGeom prst="rect">
            <a:avLst/>
          </a:prstGeom>
          <a:noFill/>
          <a:effectLst>
            <a:glow>
              <a:schemeClr val="accent1">
                <a:alpha val="40000"/>
              </a:schemeClr>
            </a:glow>
          </a:effectLst>
        </p:spPr>
        <p:txBody>
          <a:bodyPr wrap="square" rtlCol="0">
            <a:noAutofit/>
          </a:bodyPr>
          <a:lstStyle/>
          <a:p>
            <a:pPr algn="ctr"/>
            <a:r>
              <a:rPr lang="zh-CN" altLang="en-US" sz="3600" dirty="0">
                <a:solidFill>
                  <a:srgbClr val="C00000"/>
                </a:solidFill>
                <a:effectLst>
                  <a:outerShdw blurRad="38100" dist="38100" dir="2700000" algn="tl">
                    <a:srgbClr val="000000">
                      <a:alpha val="43137"/>
                    </a:srgbClr>
                  </a:outerShdw>
                </a:effectLst>
                <a:latin typeface="汉仪雅酷黑简" panose="00020600040101010101" charset="-122"/>
                <a:ea typeface="汉仪雅酷黑简" panose="00020600040101010101" charset="-122"/>
              </a:rPr>
              <a:t>生成式人工智能双刃剑效应下的大学生创新型思维培养策略探析</a:t>
            </a:r>
            <a:endParaRPr lang="zh-CN" altLang="en-US" sz="3600" dirty="0">
              <a:solidFill>
                <a:srgbClr val="C00000"/>
              </a:solidFill>
              <a:effectLst>
                <a:outerShdw blurRad="38100" dist="38100" dir="2700000" algn="tl">
                  <a:srgbClr val="000000">
                    <a:alpha val="43137"/>
                  </a:srgbClr>
                </a:outerShdw>
              </a:effectLst>
              <a:latin typeface="汉仪雅酷黑简" panose="00020600040101010101" charset="-122"/>
              <a:ea typeface="汉仪雅酷黑简" panose="00020600040101010101" charset="-122"/>
            </a:endParaRPr>
          </a:p>
        </p:txBody>
      </p:sp>
      <p:sp>
        <p:nvSpPr>
          <p:cNvPr id="1048597" name="矩形 259"/>
          <p:cNvSpPr>
            <a:spLocks noChangeArrowheads="1"/>
          </p:cNvSpPr>
          <p:nvPr/>
        </p:nvSpPr>
        <p:spPr bwMode="auto">
          <a:xfrm>
            <a:off x="1363345" y="3169285"/>
            <a:ext cx="7631430" cy="922020"/>
          </a:xfrm>
          <a:prstGeom prst="rect">
            <a:avLst/>
          </a:prstGeom>
          <a:noFill/>
          <a:ln>
            <a:noFill/>
          </a:ln>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fontAlgn="auto">
              <a:lnSpc>
                <a:spcPct val="150000"/>
              </a:lnSpc>
              <a:spcBef>
                <a:spcPts val="0"/>
              </a:spcBef>
              <a:buNone/>
            </a:pPr>
            <a:r>
              <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小组成员：汇报人：  </a:t>
            </a:r>
            <a:endParaRPr lang="en-US" altLang="zh-CN"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endParaRPr>
          </a:p>
          <a:p>
            <a:pPr algn="ctr" fontAlgn="auto">
              <a:lnSpc>
                <a:spcPct val="150000"/>
              </a:lnSpc>
              <a:spcBef>
                <a:spcPts val="0"/>
              </a:spcBef>
              <a:buNone/>
            </a:pPr>
            <a:r>
              <a:rPr lang="en-US" altLang="zh-CN"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2025</a:t>
            </a:r>
            <a:r>
              <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年</a:t>
            </a:r>
            <a:r>
              <a:rPr lang="en-US" altLang="zh-CN"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4</a:t>
            </a:r>
            <a:r>
              <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月</a:t>
            </a:r>
            <a:r>
              <a:rPr lang="en-US" altLang="zh-CN"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22</a:t>
            </a:r>
            <a:r>
              <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日</a:t>
            </a:r>
            <a:endPar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endParaRPr>
          </a:p>
        </p:txBody>
      </p:sp>
      <p:sp>
        <p:nvSpPr>
          <p:cNvPr id="1048588" name="Freeform 10"/>
          <p:cNvSpPr/>
          <p:nvPr/>
        </p:nvSpPr>
        <p:spPr bwMode="auto">
          <a:xfrm>
            <a:off x="453064" y="1933309"/>
            <a:ext cx="602292" cy="667919"/>
          </a:xfrm>
          <a:custGeom>
            <a:avLst/>
            <a:gdLst>
              <a:gd name="T0" fmla="*/ 65 w 534"/>
              <a:gd name="T1" fmla="*/ 0 h 535"/>
              <a:gd name="T2" fmla="*/ 468 w 534"/>
              <a:gd name="T3" fmla="*/ 0 h 535"/>
              <a:gd name="T4" fmla="*/ 494 w 534"/>
              <a:gd name="T5" fmla="*/ 5 h 535"/>
              <a:gd name="T6" fmla="*/ 515 w 534"/>
              <a:gd name="T7" fmla="*/ 19 h 535"/>
              <a:gd name="T8" fmla="*/ 529 w 534"/>
              <a:gd name="T9" fmla="*/ 40 h 535"/>
              <a:gd name="T10" fmla="*/ 534 w 534"/>
              <a:gd name="T11" fmla="*/ 66 h 535"/>
              <a:gd name="T12" fmla="*/ 534 w 534"/>
              <a:gd name="T13" fmla="*/ 469 h 535"/>
              <a:gd name="T14" fmla="*/ 529 w 534"/>
              <a:gd name="T15" fmla="*/ 495 h 535"/>
              <a:gd name="T16" fmla="*/ 515 w 534"/>
              <a:gd name="T17" fmla="*/ 516 h 535"/>
              <a:gd name="T18" fmla="*/ 494 w 534"/>
              <a:gd name="T19" fmla="*/ 530 h 535"/>
              <a:gd name="T20" fmla="*/ 468 w 534"/>
              <a:gd name="T21" fmla="*/ 535 h 535"/>
              <a:gd name="T22" fmla="*/ 65 w 534"/>
              <a:gd name="T23" fmla="*/ 535 h 535"/>
              <a:gd name="T24" fmla="*/ 40 w 534"/>
              <a:gd name="T25" fmla="*/ 530 h 535"/>
              <a:gd name="T26" fmla="*/ 19 w 534"/>
              <a:gd name="T27" fmla="*/ 516 h 535"/>
              <a:gd name="T28" fmla="*/ 5 w 534"/>
              <a:gd name="T29" fmla="*/ 495 h 535"/>
              <a:gd name="T30" fmla="*/ 0 w 534"/>
              <a:gd name="T31" fmla="*/ 469 h 535"/>
              <a:gd name="T32" fmla="*/ 0 w 534"/>
              <a:gd name="T33" fmla="*/ 66 h 535"/>
              <a:gd name="T34" fmla="*/ 5 w 534"/>
              <a:gd name="T35" fmla="*/ 40 h 535"/>
              <a:gd name="T36" fmla="*/ 19 w 534"/>
              <a:gd name="T37" fmla="*/ 19 h 535"/>
              <a:gd name="T38" fmla="*/ 40 w 534"/>
              <a:gd name="T39" fmla="*/ 5 h 535"/>
              <a:gd name="T40" fmla="*/ 65 w 534"/>
              <a:gd name="T41" fmla="*/ 0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4" h="535">
                <a:moveTo>
                  <a:pt x="65" y="0"/>
                </a:moveTo>
                <a:lnTo>
                  <a:pt x="468" y="0"/>
                </a:lnTo>
                <a:lnTo>
                  <a:pt x="494" y="5"/>
                </a:lnTo>
                <a:lnTo>
                  <a:pt x="515" y="19"/>
                </a:lnTo>
                <a:lnTo>
                  <a:pt x="529" y="40"/>
                </a:lnTo>
                <a:lnTo>
                  <a:pt x="534" y="66"/>
                </a:lnTo>
                <a:lnTo>
                  <a:pt x="534" y="469"/>
                </a:lnTo>
                <a:lnTo>
                  <a:pt x="529" y="495"/>
                </a:lnTo>
                <a:lnTo>
                  <a:pt x="515" y="516"/>
                </a:lnTo>
                <a:lnTo>
                  <a:pt x="494" y="530"/>
                </a:lnTo>
                <a:lnTo>
                  <a:pt x="468" y="535"/>
                </a:lnTo>
                <a:lnTo>
                  <a:pt x="65" y="535"/>
                </a:lnTo>
                <a:lnTo>
                  <a:pt x="40" y="530"/>
                </a:lnTo>
                <a:lnTo>
                  <a:pt x="19" y="516"/>
                </a:lnTo>
                <a:lnTo>
                  <a:pt x="5" y="495"/>
                </a:lnTo>
                <a:lnTo>
                  <a:pt x="0" y="469"/>
                </a:lnTo>
                <a:lnTo>
                  <a:pt x="0" y="66"/>
                </a:lnTo>
                <a:lnTo>
                  <a:pt x="5" y="40"/>
                </a:lnTo>
                <a:lnTo>
                  <a:pt x="19" y="19"/>
                </a:lnTo>
                <a:lnTo>
                  <a:pt x="40" y="5"/>
                </a:lnTo>
                <a:lnTo>
                  <a:pt x="65"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9350" y="853767"/>
            <a:ext cx="1181388" cy="1086475"/>
          </a:xfrm>
          <a:prstGeom prst="roundRect">
            <a:avLst/>
          </a:prstGeom>
        </p:spPr>
      </p:pic>
      <p:pic>
        <p:nvPicPr>
          <p:cNvPr id="33" name="图片 14"/>
          <p:cNvPicPr>
            <a:picLocks noChangeAspect="1"/>
          </p:cNvPicPr>
          <p:nvPr/>
        </p:nvPicPr>
        <p:blipFill>
          <a:blip r:embed="rId3" cstate="print"/>
          <a:stretch>
            <a:fillRect/>
          </a:stretch>
        </p:blipFill>
        <p:spPr>
          <a:xfrm>
            <a:off x="8100196" y="0"/>
            <a:ext cx="1009594" cy="101343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advTm="3000">
        <p159:morph option="byObject"/>
      </p:transition>
    </mc:Choice>
    <mc:Fallback>
      <p:transition spd="slow" advTm="3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98275" y="3196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03</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2295" y="1800965"/>
            <a:ext cx="5797550" cy="1483360"/>
            <a:chOff x="3749635" y="1710500"/>
            <a:chExt cx="5391548" cy="1483360"/>
          </a:xfrm>
        </p:grpSpPr>
        <p:sp>
          <p:nvSpPr>
            <p:cNvPr id="1048647" name="矩形 3"/>
            <p:cNvSpPr/>
            <p:nvPr/>
          </p:nvSpPr>
          <p:spPr>
            <a:xfrm>
              <a:off x="3820499" y="1710500"/>
              <a:ext cx="4721295" cy="1483360"/>
            </a:xfrm>
            <a:prstGeom prst="rect">
              <a:avLst/>
            </a:prstGeom>
          </p:spPr>
          <p:txBody>
            <a:bodyPr wrap="square">
              <a:noAutofit/>
            </a:bodyPr>
            <a:lstStyle/>
            <a:p>
              <a:pPr algn="ctr"/>
              <a:r>
                <a:rPr lang="zh-CN" altLang="en-US" sz="4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生成式人工智能的教育重构</a:t>
              </a:r>
              <a:endParaRPr lang="zh-CN" altLang="en-US" sz="4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cxnSp>
          <p:nvCxnSpPr>
            <p:cNvPr id="3145730" name="直接连接符 2"/>
            <p:cNvCxnSpPr/>
            <p:nvPr/>
          </p:nvCxnSpPr>
          <p:spPr>
            <a:xfrm flipV="1">
              <a:off x="3749635" y="3091421"/>
              <a:ext cx="5391548" cy="1460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235" y="168275"/>
            <a:ext cx="5457190" cy="398780"/>
          </a:xfrm>
          <a:prstGeom prst="rect">
            <a:avLst/>
          </a:prstGeom>
          <a:noFill/>
        </p:spPr>
        <p:txBody>
          <a:bodyPr wrap="square">
            <a:spAutoFit/>
          </a:bodyPr>
          <a:lstStyle/>
          <a:p>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生成式人工智能的教育</a:t>
            </a:r>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重构</a:t>
            </a:r>
            <a:endPar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pic>
        <p:nvPicPr>
          <p:cNvPr id="18" name="图片 8"/>
          <p:cNvPicPr>
            <a:picLocks noChangeAspect="1"/>
          </p:cNvPicPr>
          <p:nvPr/>
        </p:nvPicPr>
        <p:blipFill>
          <a:blip r:embed="rId1"/>
          <a:stretch>
            <a:fillRect/>
          </a:stretch>
        </p:blipFill>
        <p:spPr>
          <a:xfrm>
            <a:off x="186055" y="2045335"/>
            <a:ext cx="4583430" cy="2612390"/>
          </a:xfrm>
          <a:prstGeom prst="rect">
            <a:avLst/>
          </a:prstGeom>
          <a:noFill/>
          <a:ln>
            <a:noFill/>
          </a:ln>
        </p:spPr>
      </p:pic>
      <p:sp>
        <p:nvSpPr>
          <p:cNvPr id="2" name="矩形 1"/>
          <p:cNvSpPr/>
          <p:nvPr/>
        </p:nvSpPr>
        <p:spPr bwMode="auto">
          <a:xfrm>
            <a:off x="798830" y="859155"/>
            <a:ext cx="6804025" cy="988060"/>
          </a:xfrm>
          <a:prstGeom prst="rect">
            <a:avLst/>
          </a:prstGeom>
          <a:solidFill>
            <a:schemeClr val="bg1">
              <a:lumMod val="85000"/>
              <a:alpha val="15000"/>
            </a:schemeClr>
          </a:solidFill>
          <a:ln w="9525" cap="flat" cmpd="sng" algn="ctr">
            <a:solidFill>
              <a:srgbClr val="FFFFFF">
                <a:lumMod val="75000"/>
              </a:srgbClr>
            </a:solidFill>
            <a:prstDash val="solid"/>
            <a:round/>
            <a:headEnd type="none" w="med" len="med"/>
            <a:tailEnd type="none" w="med" len="med"/>
          </a:ln>
          <a:effectLst/>
        </p:spPr>
        <p:txBody>
          <a:bodyPr vert="horz" wrap="square" lIns="91404" tIns="45702" rIns="91404" bIns="45702"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fontAlgn="base">
              <a:spcBef>
                <a:spcPct val="0"/>
              </a:spcBef>
              <a:spcAft>
                <a:spcPct val="0"/>
              </a:spcAft>
            </a:pPr>
            <a:endParaRPr lang="zh-CN" altLang="en-US" kern="0">
              <a:solidFill>
                <a:srgbClr val="BC0000"/>
              </a:solidFill>
              <a:cs typeface="+mn-ea"/>
              <a:sym typeface="+mn-lt"/>
            </a:endParaRPr>
          </a:p>
        </p:txBody>
      </p:sp>
      <p:sp>
        <p:nvSpPr>
          <p:cNvPr id="3" name="TextBox 20"/>
          <p:cNvSpPr txBox="1"/>
          <p:nvPr/>
        </p:nvSpPr>
        <p:spPr>
          <a:xfrm>
            <a:off x="726440" y="865505"/>
            <a:ext cx="6877050" cy="817880"/>
          </a:xfrm>
          <a:prstGeom prst="rect">
            <a:avLst/>
          </a:prstGeom>
        </p:spPr>
        <p:txBody>
          <a:bodyPr wrap="square">
            <a:noAutofit/>
          </a:bodyPr>
          <a:lstStyle>
            <a:defPPr>
              <a:defRPr lang="zh-CN"/>
            </a:defPPr>
            <a:lvl1pPr>
              <a:lnSpc>
                <a:spcPct val="120000"/>
              </a:lnSpc>
              <a:defRPr sz="3200">
                <a:gradFill>
                  <a:gsLst>
                    <a:gs pos="0">
                      <a:schemeClr val="accent1">
                        <a:lumMod val="90000"/>
                        <a:lumOff val="10000"/>
                      </a:schemeClr>
                    </a:gs>
                    <a:gs pos="100000">
                      <a:schemeClr val="accent1"/>
                    </a:gs>
                  </a:gsLst>
                  <a:lin ang="5400000" scaled="1"/>
                </a:gradFill>
                <a:latin typeface="思源宋体 CN Heavy" panose="02020900000000000000" pitchFamily="18" charset="-122"/>
                <a:ea typeface="思源宋体 CN Heavy" panose="02020900000000000000" pitchFamily="18" charset="-122"/>
              </a:defRPr>
            </a:lvl1pPr>
          </a:lstStyle>
          <a:p>
            <a:pPr indent="457200"/>
            <a:r>
              <a:rPr lang="zh-CN" altLang="en-US" sz="2000" b="1" dirty="0">
                <a:solidFill>
                  <a:schemeClr val="tx1"/>
                </a:solidFill>
                <a:latin typeface="+mn-lt"/>
                <a:ea typeface="+mn-ea"/>
                <a:cs typeface="+mn-ea"/>
                <a:sym typeface="+mn-lt"/>
              </a:rPr>
              <a:t>随着智能技术的应用，学习已经不再是教师单方面的知识传递，而是人、机与知识在协作中共同演化的过程。</a:t>
            </a:r>
            <a:endParaRPr lang="zh-CN" altLang="en-US" sz="2000" b="1" dirty="0">
              <a:solidFill>
                <a:schemeClr val="tx1"/>
              </a:solidFill>
              <a:latin typeface="+mn-lt"/>
              <a:ea typeface="+mn-ea"/>
              <a:cs typeface="+mn-ea"/>
              <a:sym typeface="+mn-lt"/>
            </a:endParaRPr>
          </a:p>
        </p:txBody>
      </p:sp>
      <p:sp>
        <p:nvSpPr>
          <p:cNvPr id="4" name="文本框 3"/>
          <p:cNvSpPr txBox="1"/>
          <p:nvPr/>
        </p:nvSpPr>
        <p:spPr>
          <a:xfrm>
            <a:off x="4768850" y="2139315"/>
            <a:ext cx="4159250" cy="2821305"/>
          </a:xfrm>
          <a:prstGeom prst="rect">
            <a:avLst/>
          </a:prstGeom>
          <a:noFill/>
        </p:spPr>
        <p:txBody>
          <a:bodyPr wrap="square" rtlCol="0">
            <a:noAutofit/>
          </a:bodyPr>
          <a:p>
            <a:pPr indent="457200" fontAlgn="auto"/>
            <a:r>
              <a:rPr lang="zh-CN" altLang="en-US" sz="1800"/>
              <a:t>如图，技术会促进教育方式的改变。</a:t>
            </a:r>
            <a:endParaRPr lang="zh-CN" altLang="en-US" sz="1800"/>
          </a:p>
          <a:p>
            <a:pPr indent="457200" fontAlgn="auto"/>
            <a:r>
              <a:rPr lang="zh-CN" altLang="en-US" sz="1800"/>
              <a:t>已有研究表明生成式</a:t>
            </a:r>
            <a:r>
              <a:rPr lang="en-US" altLang="zh-CN" sz="1800"/>
              <a:t>AI</a:t>
            </a:r>
            <a:r>
              <a:rPr lang="zh-CN" altLang="en-US" sz="1800"/>
              <a:t>可以直接参与学生知识的构建，它重新定义了师生之间的关系，影响并重塑了学习的结构与过程。</a:t>
            </a:r>
            <a:endParaRPr lang="zh-CN" altLang="en-US" sz="1800"/>
          </a:p>
          <a:p>
            <a:pPr indent="457200" fontAlgn="auto"/>
            <a:r>
              <a:rPr lang="zh-CN" altLang="en-US" sz="1800"/>
              <a:t>在这一过程中传统的教师主导、教材至上的教学模式被重新定义，学习的主体逐渐由教师和教材主导转向学生与</a:t>
            </a:r>
            <a:r>
              <a:rPr lang="en-US" altLang="zh-CN" sz="1800"/>
              <a:t>AI</a:t>
            </a:r>
            <a:r>
              <a:rPr lang="zh-CN" altLang="en-US" sz="1800"/>
              <a:t>协同互动的动态过程。</a:t>
            </a:r>
            <a:endParaRPr lang="zh-CN" altLang="en-US" sz="1800"/>
          </a:p>
        </p:txBody>
      </p:sp>
    </p:spTree>
  </p:cSld>
  <p:clrMapOvr>
    <a:masterClrMapping/>
  </p:clrMapOvr>
  <p:transition advTm="3000">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57660" y="2688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04</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2295" y="1996545"/>
            <a:ext cx="5531485" cy="1199946"/>
            <a:chOff x="3749635" y="1906080"/>
            <a:chExt cx="5144116" cy="1199946"/>
          </a:xfrm>
        </p:grpSpPr>
        <p:sp>
          <p:nvSpPr>
            <p:cNvPr id="1048647" name="矩形 3"/>
            <p:cNvSpPr/>
            <p:nvPr/>
          </p:nvSpPr>
          <p:spPr>
            <a:xfrm>
              <a:off x="3749635" y="1906080"/>
              <a:ext cx="5144116" cy="1123315"/>
            </a:xfrm>
            <a:prstGeom prst="rect">
              <a:avLst/>
            </a:prstGeom>
          </p:spPr>
          <p:txBody>
            <a:bodyPr wrap="square">
              <a:noAutofit/>
            </a:bodyPr>
            <a:lstStyle/>
            <a:p>
              <a:pPr algn="ctr"/>
              <a:r>
                <a:rPr lang="zh-CN" altLang="en-US" sz="36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实践调研</a:t>
              </a:r>
              <a:r>
                <a:rPr lang="en-US" altLang="zh-CN" sz="36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a:t>
              </a:r>
              <a:r>
                <a:rPr lang="zh-CN" altLang="en-US" sz="36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生成式</a:t>
              </a:r>
              <a:r>
                <a:rPr lang="en-US" altLang="zh-CN" sz="36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AI</a:t>
              </a:r>
              <a:r>
                <a:rPr lang="zh-CN" altLang="en-US" sz="36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介入大学生创新实践的观察</a:t>
              </a:r>
              <a:endParaRPr lang="zh-CN" altLang="en-US" sz="36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145730" name="直接连接符 2"/>
            <p:cNvCxnSpPr/>
            <p:nvPr/>
          </p:nvCxnSpPr>
          <p:spPr>
            <a:xfrm>
              <a:off x="3749635" y="3106026"/>
              <a:ext cx="4820514"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68251"/>
            <a:ext cx="4572000" cy="922020"/>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发放调查问卷</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48677" name="文本框 29"/>
          <p:cNvSpPr txBox="1"/>
          <p:nvPr/>
        </p:nvSpPr>
        <p:spPr>
          <a:xfrm>
            <a:off x="6507285" y="4183832"/>
            <a:ext cx="4579620" cy="281940"/>
          </a:xfrm>
          <a:prstGeom prst="rect">
            <a:avLst/>
          </a:prstGeom>
          <a:noFill/>
        </p:spPr>
        <p:txBody>
          <a:bodyPr wrap="square">
            <a:spAutoFit/>
          </a:bodyPr>
          <a:lstStyle/>
          <a:p>
            <a:endParaRPr lang="zh-CN" altLang="en-US" dirty="0"/>
          </a:p>
        </p:txBody>
      </p:sp>
      <p:sp>
        <p:nvSpPr>
          <p:cNvPr id="2" name="文本框 1"/>
          <p:cNvSpPr txBox="1"/>
          <p:nvPr/>
        </p:nvSpPr>
        <p:spPr>
          <a:xfrm>
            <a:off x="121920" y="1036955"/>
            <a:ext cx="4593590" cy="1647190"/>
          </a:xfrm>
          <a:prstGeom prst="rect">
            <a:avLst/>
          </a:prstGeom>
          <a:noFill/>
        </p:spPr>
        <p:txBody>
          <a:bodyPr wrap="square" rtlCol="0">
            <a:noAutofit/>
          </a:bodyPr>
          <a:lstStyle/>
          <a:p>
            <a:pPr indent="457200"/>
            <a:r>
              <a:rPr lang="zh-CN" altLang="en-US" sz="2000">
                <a:latin typeface="WPS灵秀黑" charset="-122"/>
                <a:ea typeface="WPS灵秀黑" charset="-122"/>
                <a:cs typeface="WPS灵秀黑" charset="-122"/>
                <a:sym typeface="WPS灵秀黑" charset="-122"/>
              </a:rPr>
              <a:t>我们发放相关</a:t>
            </a:r>
            <a:r>
              <a:rPr lang="zh-CN" altLang="en-US" sz="2000">
                <a:latin typeface="WPS灵秀黑" charset="-122"/>
                <a:ea typeface="WPS灵秀黑" charset="-122"/>
                <a:cs typeface="WPS灵秀黑" charset="-122"/>
                <a:sym typeface="WPS灵秀黑" charset="-122"/>
              </a:rPr>
              <a:t>问卷，旨在了解大学生对</a:t>
            </a:r>
            <a:r>
              <a:rPr lang="en-US" altLang="zh-CN" sz="2000">
                <a:latin typeface="WPS灵秀黑" charset="-122"/>
                <a:ea typeface="WPS灵秀黑" charset="-122"/>
                <a:cs typeface="WPS灵秀黑" charset="-122"/>
                <a:sym typeface="WPS灵秀黑" charset="-122"/>
              </a:rPr>
              <a:t>AI</a:t>
            </a:r>
            <a:r>
              <a:rPr lang="zh-CN" altLang="en-US" sz="2000">
                <a:latin typeface="WPS灵秀黑" charset="-122"/>
                <a:ea typeface="WPS灵秀黑" charset="-122"/>
                <a:cs typeface="WPS灵秀黑" charset="-122"/>
                <a:sym typeface="WPS灵秀黑" charset="-122"/>
              </a:rPr>
              <a:t>工具的使用现状、应用场景及创新障碍，评估</a:t>
            </a:r>
            <a:r>
              <a:rPr lang="en-US" altLang="zh-CN" sz="2000">
                <a:latin typeface="WPS灵秀黑" charset="-122"/>
                <a:ea typeface="WPS灵秀黑" charset="-122"/>
                <a:cs typeface="WPS灵秀黑" charset="-122"/>
                <a:sym typeface="WPS灵秀黑" charset="-122"/>
              </a:rPr>
              <a:t>AI</a:t>
            </a:r>
            <a:r>
              <a:rPr lang="zh-CN" altLang="en-US" sz="2000">
                <a:latin typeface="WPS灵秀黑" charset="-122"/>
                <a:ea typeface="WPS灵秀黑" charset="-122"/>
                <a:cs typeface="WPS灵秀黑" charset="-122"/>
                <a:sym typeface="WPS灵秀黑" charset="-122"/>
              </a:rPr>
              <a:t>对创新思维的影响与未来发展潜力，为教育机构优化课程设计和政策制定提供建议。</a:t>
            </a:r>
            <a:endParaRPr lang="zh-CN" altLang="en-US" sz="2000">
              <a:latin typeface="WPS灵秀黑" charset="-122"/>
              <a:ea typeface="WPS灵秀黑" charset="-122"/>
              <a:cs typeface="WPS灵秀黑" charset="-122"/>
              <a:sym typeface="WPS灵秀黑" charset="-122"/>
            </a:endParaRPr>
          </a:p>
        </p:txBody>
      </p:sp>
      <p:pic>
        <p:nvPicPr>
          <p:cNvPr id="4" name="图片 1" descr="微信图片_20250412154117"/>
          <p:cNvPicPr>
            <a:picLocks noChangeAspect="1"/>
          </p:cNvPicPr>
          <p:nvPr/>
        </p:nvPicPr>
        <p:blipFill>
          <a:blip r:embed="rId1"/>
          <a:srcRect b="64739"/>
          <a:stretch>
            <a:fillRect/>
          </a:stretch>
        </p:blipFill>
        <p:spPr>
          <a:xfrm>
            <a:off x="483235" y="2995295"/>
            <a:ext cx="3811270" cy="1664335"/>
          </a:xfrm>
          <a:prstGeom prst="rect">
            <a:avLst/>
          </a:prstGeom>
          <a:noFill/>
          <a:ln>
            <a:noFill/>
          </a:ln>
        </p:spPr>
      </p:pic>
      <p:sp>
        <p:nvSpPr>
          <p:cNvPr id="8" name="文本框 7"/>
          <p:cNvSpPr txBox="1"/>
          <p:nvPr/>
        </p:nvSpPr>
        <p:spPr>
          <a:xfrm>
            <a:off x="1415415" y="4659630"/>
            <a:ext cx="1947545" cy="368300"/>
          </a:xfrm>
          <a:prstGeom prst="rect">
            <a:avLst/>
          </a:prstGeom>
          <a:noFill/>
        </p:spPr>
        <p:txBody>
          <a:bodyPr wrap="square" rtlCol="0">
            <a:spAutoFit/>
          </a:bodyPr>
          <a:lstStyle/>
          <a:p>
            <a:r>
              <a:rPr lang="zh-CN" altLang="en-US" sz="1800"/>
              <a:t>问卷回收情况</a:t>
            </a:r>
            <a:endParaRPr lang="zh-CN" altLang="en-US" sz="1800"/>
          </a:p>
        </p:txBody>
      </p:sp>
      <p:sp>
        <p:nvSpPr>
          <p:cNvPr id="11" name="文本框 10"/>
          <p:cNvSpPr txBox="1"/>
          <p:nvPr/>
        </p:nvSpPr>
        <p:spPr>
          <a:xfrm>
            <a:off x="4888230" y="1534160"/>
            <a:ext cx="3720465" cy="2733040"/>
          </a:xfrm>
          <a:prstGeom prst="rect">
            <a:avLst/>
          </a:prstGeom>
          <a:noFill/>
        </p:spPr>
        <p:txBody>
          <a:bodyPr wrap="square" rtlCol="0">
            <a:noAutofit/>
          </a:bodyPr>
          <a:p>
            <a:pPr indent="457200"/>
            <a:r>
              <a:rPr lang="zh-CN" altLang="en-US" sz="2000">
                <a:latin typeface="WPS灵秀黑" charset="-122"/>
                <a:ea typeface="WPS灵秀黑" charset="-122"/>
                <a:cs typeface="WPS灵秀黑" charset="-122"/>
              </a:rPr>
              <a:t>最初总计发出</a:t>
            </a:r>
            <a:r>
              <a:rPr lang="en-US" altLang="zh-CN" sz="2000">
                <a:latin typeface="WPS灵秀黑" charset="-122"/>
                <a:ea typeface="WPS灵秀黑" charset="-122"/>
                <a:cs typeface="WPS灵秀黑" charset="-122"/>
              </a:rPr>
              <a:t>75</a:t>
            </a:r>
            <a:r>
              <a:rPr lang="zh-CN" altLang="en-US" sz="2000">
                <a:latin typeface="WPS灵秀黑" charset="-122"/>
                <a:ea typeface="WPS灵秀黑" charset="-122"/>
                <a:cs typeface="WPS灵秀黑" charset="-122"/>
              </a:rPr>
              <a:t>份问卷，回收</a:t>
            </a:r>
            <a:r>
              <a:rPr lang="en-US" altLang="zh-CN" sz="2000">
                <a:latin typeface="WPS灵秀黑" charset="-122"/>
                <a:ea typeface="WPS灵秀黑" charset="-122"/>
                <a:cs typeface="WPS灵秀黑" charset="-122"/>
              </a:rPr>
              <a:t>71</a:t>
            </a:r>
            <a:r>
              <a:rPr lang="zh-CN" altLang="en-US" sz="2000">
                <a:latin typeface="WPS灵秀黑" charset="-122"/>
                <a:ea typeface="WPS灵秀黑" charset="-122"/>
                <a:cs typeface="WPS灵秀黑" charset="-122"/>
              </a:rPr>
              <a:t>份问卷，有效问卷</a:t>
            </a:r>
            <a:r>
              <a:rPr lang="en-US" altLang="zh-CN" sz="2000">
                <a:latin typeface="WPS灵秀黑" charset="-122"/>
                <a:ea typeface="WPS灵秀黑" charset="-122"/>
                <a:cs typeface="WPS灵秀黑" charset="-122"/>
              </a:rPr>
              <a:t>71</a:t>
            </a:r>
            <a:r>
              <a:rPr lang="zh-CN" altLang="en-US" sz="2000">
                <a:latin typeface="WPS灵秀黑" charset="-122"/>
                <a:ea typeface="WPS灵秀黑" charset="-122"/>
                <a:cs typeface="WPS灵秀黑" charset="-122"/>
              </a:rPr>
              <a:t>份。</a:t>
            </a:r>
            <a:endParaRPr lang="zh-CN" altLang="en-US" sz="2000">
              <a:latin typeface="WPS灵秀黑" charset="-122"/>
              <a:ea typeface="WPS灵秀黑" charset="-122"/>
              <a:cs typeface="WPS灵秀黑" charset="-122"/>
            </a:endParaRPr>
          </a:p>
          <a:p>
            <a:pPr indent="457200"/>
            <a:endParaRPr lang="zh-CN" altLang="en-US" sz="2000">
              <a:latin typeface="WPS灵秀黑" charset="-122"/>
              <a:ea typeface="WPS灵秀黑" charset="-122"/>
              <a:cs typeface="WPS灵秀黑" charset="-122"/>
            </a:endParaRPr>
          </a:p>
          <a:p>
            <a:pPr indent="457200"/>
            <a:r>
              <a:rPr lang="zh-CN" altLang="en-US" sz="2000">
                <a:latin typeface="WPS灵秀黑" charset="-122"/>
                <a:ea typeface="WPS灵秀黑" charset="-122"/>
                <a:cs typeface="WPS灵秀黑" charset="-122"/>
              </a:rPr>
              <a:t>后因线上答题多为大二学生，</a:t>
            </a:r>
            <a:r>
              <a:rPr lang="zh-CN" altLang="en-US" sz="2000">
                <a:latin typeface="WPS灵秀黑" charset="-122"/>
                <a:ea typeface="WPS灵秀黑" charset="-122"/>
                <a:cs typeface="WPS灵秀黑" charset="-122"/>
              </a:rPr>
              <a:t>增加</a:t>
            </a:r>
            <a:r>
              <a:rPr lang="en-US" altLang="zh-CN" sz="2000">
                <a:latin typeface="WPS灵秀黑" charset="-122"/>
                <a:ea typeface="WPS灵秀黑" charset="-122"/>
                <a:cs typeface="WPS灵秀黑" charset="-122"/>
              </a:rPr>
              <a:t>30</a:t>
            </a:r>
            <a:r>
              <a:rPr lang="zh-CN" altLang="en-US" sz="2000">
                <a:latin typeface="WPS灵秀黑" charset="-122"/>
                <a:ea typeface="WPS灵秀黑" charset="-122"/>
                <a:cs typeface="WPS灵秀黑" charset="-122"/>
              </a:rPr>
              <a:t>份由大一、大三、大四、以及研究生部分线下问卷</a:t>
            </a:r>
            <a:r>
              <a:rPr lang="en-US" altLang="zh-CN" sz="2000">
                <a:latin typeface="WPS灵秀黑" charset="-122"/>
                <a:ea typeface="WPS灵秀黑" charset="-122"/>
                <a:cs typeface="WPS灵秀黑" charset="-122"/>
              </a:rPr>
              <a:t>30</a:t>
            </a:r>
            <a:r>
              <a:rPr lang="zh-CN" altLang="en-US" sz="2000">
                <a:latin typeface="WPS灵秀黑" charset="-122"/>
                <a:ea typeface="WPS灵秀黑" charset="-122"/>
                <a:cs typeface="WPS灵秀黑" charset="-122"/>
              </a:rPr>
              <a:t>份，共计</a:t>
            </a:r>
            <a:r>
              <a:rPr lang="en-US" altLang="zh-CN" sz="2000">
                <a:latin typeface="WPS灵秀黑" charset="-122"/>
                <a:ea typeface="WPS灵秀黑" charset="-122"/>
                <a:cs typeface="WPS灵秀黑" charset="-122"/>
              </a:rPr>
              <a:t>101</a:t>
            </a:r>
            <a:r>
              <a:rPr lang="zh-CN" altLang="en-US" sz="2000">
                <a:latin typeface="WPS灵秀黑" charset="-122"/>
                <a:ea typeface="WPS灵秀黑" charset="-122"/>
                <a:cs typeface="WPS灵秀黑" charset="-122"/>
              </a:rPr>
              <a:t>人参与的线上问卷调查分析。</a:t>
            </a:r>
            <a:endParaRPr lang="zh-CN" altLang="en-US" sz="2000">
              <a:latin typeface="WPS灵秀黑" charset="-122"/>
              <a:ea typeface="WPS灵秀黑" charset="-122"/>
              <a:cs typeface="WPS灵秀黑" charset="-122"/>
            </a:endParaRPr>
          </a:p>
        </p:txBody>
      </p:sp>
    </p:spTree>
  </p:cSld>
  <p:clrMapOvr>
    <a:masterClrMapping/>
  </p:clrMapOvr>
  <p:transition advTm="3000">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57456"/>
            <a:ext cx="4572000" cy="922020"/>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调查问卷</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部分内容与</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 name="文本框 4"/>
          <p:cNvSpPr txBox="1"/>
          <p:nvPr/>
        </p:nvSpPr>
        <p:spPr>
          <a:xfrm>
            <a:off x="395605" y="899795"/>
            <a:ext cx="1819910" cy="368300"/>
          </a:xfrm>
          <a:prstGeom prst="rect">
            <a:avLst/>
          </a:prstGeom>
          <a:noFill/>
        </p:spPr>
        <p:txBody>
          <a:bodyPr wrap="square" rtlCol="0">
            <a:spAutoFit/>
          </a:bodyPr>
          <a:p>
            <a:r>
              <a:rPr lang="en-US" altLang="zh-CN" sz="1800">
                <a:latin typeface="黑体" panose="02010609060101010101" pitchFamily="49" charset="-122"/>
                <a:ea typeface="黑体" panose="02010609060101010101" pitchFamily="49" charset="-122"/>
                <a:cs typeface="黑体" panose="02010609060101010101" pitchFamily="49" charset="-122"/>
              </a:rPr>
              <a:t>1.</a:t>
            </a:r>
            <a:r>
              <a:rPr lang="zh-CN" altLang="en-US" sz="1800">
                <a:latin typeface="黑体" panose="02010609060101010101" pitchFamily="49" charset="-122"/>
                <a:ea typeface="黑体" panose="02010609060101010101" pitchFamily="49" charset="-122"/>
                <a:cs typeface="黑体" panose="02010609060101010101" pitchFamily="49" charset="-122"/>
              </a:rPr>
              <a:t>问卷使用频率</a:t>
            </a:r>
            <a:endParaRPr lang="zh-CN" altLang="en-US" sz="1800">
              <a:latin typeface="黑体" panose="02010609060101010101" pitchFamily="49" charset="-122"/>
              <a:ea typeface="黑体" panose="02010609060101010101" pitchFamily="49" charset="-122"/>
              <a:cs typeface="黑体" panose="02010609060101010101" pitchFamily="49" charset="-122"/>
            </a:endParaRPr>
          </a:p>
        </p:txBody>
      </p:sp>
      <p:pic>
        <p:nvPicPr>
          <p:cNvPr id="7" name="图片 2" descr="2柱"/>
          <p:cNvPicPr>
            <a:picLocks noChangeAspect="1"/>
          </p:cNvPicPr>
          <p:nvPr/>
        </p:nvPicPr>
        <p:blipFill>
          <a:blip r:embed="rId1"/>
          <a:srcRect l="1843" r="11653"/>
          <a:stretch>
            <a:fillRect/>
          </a:stretch>
        </p:blipFill>
        <p:spPr>
          <a:xfrm>
            <a:off x="149860" y="1430655"/>
            <a:ext cx="3516630" cy="1477645"/>
          </a:xfrm>
          <a:prstGeom prst="rect">
            <a:avLst/>
          </a:prstGeom>
          <a:noFill/>
          <a:ln>
            <a:noFill/>
          </a:ln>
        </p:spPr>
      </p:pic>
      <p:sp>
        <p:nvSpPr>
          <p:cNvPr id="9" name="文本框 8"/>
          <p:cNvSpPr txBox="1"/>
          <p:nvPr/>
        </p:nvSpPr>
        <p:spPr>
          <a:xfrm>
            <a:off x="266700" y="3070225"/>
            <a:ext cx="2816860" cy="1216025"/>
          </a:xfrm>
          <a:prstGeom prst="rect">
            <a:avLst/>
          </a:prstGeom>
          <a:noFill/>
        </p:spPr>
        <p:txBody>
          <a:bodyPr wrap="square" rtlCol="0">
            <a:noAutofit/>
          </a:bodyPr>
          <a:p>
            <a:pPr indent="252095" fontAlgn="auto"/>
            <a:r>
              <a:rPr lang="zh-CN" altLang="en-US" sz="1800">
                <a:latin typeface="黑体" panose="02010609060101010101" pitchFamily="49" charset="-122"/>
                <a:ea typeface="黑体" panose="02010609060101010101" pitchFamily="49" charset="-122"/>
                <a:cs typeface="黑体" panose="02010609060101010101" pitchFamily="49" charset="-122"/>
              </a:rPr>
              <a:t>线上数据：超过</a:t>
            </a:r>
            <a:r>
              <a:rPr lang="en-US" altLang="zh-CN" sz="1800">
                <a:latin typeface="黑体" panose="02010609060101010101" pitchFamily="49" charset="-122"/>
                <a:ea typeface="黑体" panose="02010609060101010101" pitchFamily="49" charset="-122"/>
                <a:cs typeface="黑体" panose="02010609060101010101" pitchFamily="49" charset="-122"/>
              </a:rPr>
              <a:t>80%</a:t>
            </a:r>
            <a:r>
              <a:rPr lang="zh-CN" altLang="en-US" sz="1800">
                <a:latin typeface="黑体" panose="02010609060101010101" pitchFamily="49" charset="-122"/>
                <a:ea typeface="黑体" panose="02010609060101010101" pitchFamily="49" charset="-122"/>
                <a:cs typeface="黑体" panose="02010609060101010101" pitchFamily="49" charset="-122"/>
              </a:rPr>
              <a:t>的学生频繁使用</a:t>
            </a:r>
            <a:r>
              <a:rPr lang="en-US" altLang="zh-CN" sz="1800">
                <a:latin typeface="黑体" panose="02010609060101010101" pitchFamily="49" charset="-122"/>
                <a:ea typeface="黑体" panose="02010609060101010101" pitchFamily="49" charset="-122"/>
                <a:cs typeface="黑体" panose="02010609060101010101" pitchFamily="49" charset="-122"/>
              </a:rPr>
              <a:t>AI</a:t>
            </a:r>
            <a:r>
              <a:rPr lang="zh-CN" altLang="en-US" sz="1800">
                <a:latin typeface="黑体" panose="02010609060101010101" pitchFamily="49" charset="-122"/>
                <a:ea typeface="黑体" panose="02010609060101010101" pitchFamily="49" charset="-122"/>
                <a:cs typeface="黑体" panose="02010609060101010101" pitchFamily="49" charset="-122"/>
              </a:rPr>
              <a:t>工具。</a:t>
            </a:r>
            <a:endParaRPr lang="zh-CN" altLang="en-US" sz="1800">
              <a:latin typeface="黑体" panose="02010609060101010101" pitchFamily="49" charset="-122"/>
              <a:ea typeface="黑体" panose="02010609060101010101" pitchFamily="49" charset="-122"/>
              <a:cs typeface="黑体" panose="02010609060101010101" pitchFamily="49" charset="-122"/>
            </a:endParaRPr>
          </a:p>
          <a:p>
            <a:pPr indent="252095" fontAlgn="auto"/>
            <a:r>
              <a:rPr lang="zh-CN" altLang="en-US" sz="1800">
                <a:latin typeface="黑体" panose="02010609060101010101" pitchFamily="49" charset="-122"/>
                <a:ea typeface="黑体" panose="02010609060101010101" pitchFamily="49" charset="-122"/>
                <a:cs typeface="黑体" panose="02010609060101010101" pitchFamily="49" charset="-122"/>
              </a:rPr>
              <a:t>线下问卷：超过</a:t>
            </a:r>
            <a:r>
              <a:rPr lang="en-US" altLang="zh-CN" sz="1800">
                <a:latin typeface="黑体" panose="02010609060101010101" pitchFamily="49" charset="-122"/>
                <a:ea typeface="黑体" panose="02010609060101010101" pitchFamily="49" charset="-122"/>
                <a:cs typeface="黑体" panose="02010609060101010101" pitchFamily="49" charset="-122"/>
              </a:rPr>
              <a:t>36.7%</a:t>
            </a:r>
            <a:r>
              <a:rPr lang="zh-CN" altLang="en-US" sz="1800">
                <a:latin typeface="黑体" panose="02010609060101010101" pitchFamily="49" charset="-122"/>
                <a:ea typeface="黑体" panose="02010609060101010101" pitchFamily="49" charset="-122"/>
                <a:cs typeface="黑体" panose="02010609060101010101" pitchFamily="49" charset="-122"/>
              </a:rPr>
              <a:t>的学生频繁使用</a:t>
            </a:r>
            <a:r>
              <a:rPr lang="en-US" altLang="zh-CN" sz="1800">
                <a:latin typeface="黑体" panose="02010609060101010101" pitchFamily="49" charset="-122"/>
                <a:ea typeface="黑体" panose="02010609060101010101" pitchFamily="49" charset="-122"/>
                <a:cs typeface="黑体" panose="02010609060101010101" pitchFamily="49" charset="-122"/>
              </a:rPr>
              <a:t>AI</a:t>
            </a:r>
            <a:r>
              <a:rPr lang="zh-CN" altLang="en-US" sz="1800">
                <a:latin typeface="黑体" panose="02010609060101010101" pitchFamily="49" charset="-122"/>
                <a:ea typeface="黑体" panose="02010609060101010101" pitchFamily="49" charset="-122"/>
                <a:cs typeface="黑体" panose="02010609060101010101" pitchFamily="49" charset="-122"/>
              </a:rPr>
              <a:t>工具。</a:t>
            </a:r>
            <a:endParaRPr lang="zh-CN" altLang="en-US" sz="1800">
              <a:latin typeface="黑体" panose="02010609060101010101" pitchFamily="49" charset="-122"/>
              <a:ea typeface="黑体" panose="02010609060101010101" pitchFamily="49" charset="-122"/>
              <a:cs typeface="黑体" panose="02010609060101010101" pitchFamily="49" charset="-122"/>
            </a:endParaRPr>
          </a:p>
        </p:txBody>
      </p:sp>
      <p:sp>
        <p:nvSpPr>
          <p:cNvPr id="10" name="文本框 9"/>
          <p:cNvSpPr txBox="1"/>
          <p:nvPr/>
        </p:nvSpPr>
        <p:spPr>
          <a:xfrm>
            <a:off x="3937000" y="899795"/>
            <a:ext cx="2971800" cy="368300"/>
          </a:xfrm>
          <a:prstGeom prst="rect">
            <a:avLst/>
          </a:prstGeom>
          <a:noFill/>
        </p:spPr>
        <p:txBody>
          <a:bodyPr wrap="square" rtlCol="0">
            <a:spAutoFit/>
          </a:bodyPr>
          <a:p>
            <a:r>
              <a:rPr lang="en-US" altLang="zh-CN" sz="1800">
                <a:latin typeface="黑体" panose="02010609060101010101" pitchFamily="49" charset="-122"/>
                <a:ea typeface="黑体" panose="02010609060101010101" pitchFamily="49" charset="-122"/>
                <a:cs typeface="黑体" panose="02010609060101010101" pitchFamily="49" charset="-122"/>
              </a:rPr>
              <a:t>2.AI</a:t>
            </a:r>
            <a:r>
              <a:rPr lang="zh-CN" altLang="en-US" sz="1800">
                <a:latin typeface="黑体" panose="02010609060101010101" pitchFamily="49" charset="-122"/>
                <a:ea typeface="黑体" panose="02010609060101010101" pitchFamily="49" charset="-122"/>
                <a:cs typeface="黑体" panose="02010609060101010101" pitchFamily="49" charset="-122"/>
              </a:rPr>
              <a:t>对创新思维的影响评估</a:t>
            </a:r>
            <a:endParaRPr lang="zh-CN" altLang="en-US" sz="1800">
              <a:latin typeface="黑体" panose="02010609060101010101" pitchFamily="49" charset="-122"/>
              <a:ea typeface="黑体" panose="02010609060101010101" pitchFamily="49" charset="-122"/>
              <a:cs typeface="黑体" panose="02010609060101010101" pitchFamily="49" charset="-122"/>
            </a:endParaRPr>
          </a:p>
        </p:txBody>
      </p:sp>
      <p:pic>
        <p:nvPicPr>
          <p:cNvPr id="13" name="图片 3" descr="3柱"/>
          <p:cNvPicPr>
            <a:picLocks noChangeAspect="1"/>
          </p:cNvPicPr>
          <p:nvPr/>
        </p:nvPicPr>
        <p:blipFill>
          <a:blip r:embed="rId2"/>
          <a:srcRect l="2204" r="8556" b="7259"/>
          <a:stretch>
            <a:fillRect/>
          </a:stretch>
        </p:blipFill>
        <p:spPr>
          <a:xfrm>
            <a:off x="4030980" y="1430655"/>
            <a:ext cx="3477260" cy="1454785"/>
          </a:xfrm>
          <a:prstGeom prst="rect">
            <a:avLst/>
          </a:prstGeom>
          <a:noFill/>
          <a:ln>
            <a:noFill/>
          </a:ln>
        </p:spPr>
      </p:pic>
      <p:sp>
        <p:nvSpPr>
          <p:cNvPr id="14" name="文本框 13"/>
          <p:cNvSpPr txBox="1"/>
          <p:nvPr/>
        </p:nvSpPr>
        <p:spPr>
          <a:xfrm>
            <a:off x="3666490" y="2984500"/>
            <a:ext cx="5253355" cy="1765300"/>
          </a:xfrm>
          <a:prstGeom prst="rect">
            <a:avLst/>
          </a:prstGeom>
          <a:noFill/>
        </p:spPr>
        <p:txBody>
          <a:bodyPr wrap="square" rtlCol="0">
            <a:noAutofit/>
          </a:bodyPr>
          <a:p>
            <a:pPr indent="252095" fontAlgn="auto"/>
            <a:r>
              <a:rPr lang="zh-CN" altLang="en-US" sz="1800">
                <a:latin typeface="黑体" panose="02010609060101010101" pitchFamily="49" charset="-122"/>
                <a:ea typeface="黑体" panose="02010609060101010101" pitchFamily="49" charset="-122"/>
                <a:cs typeface="黑体" panose="02010609060101010101" pitchFamily="49" charset="-122"/>
              </a:rPr>
              <a:t>线上数据与线下数据近似，</a:t>
            </a:r>
            <a:r>
              <a:rPr lang="en-US" altLang="zh-CN" sz="1800">
                <a:latin typeface="黑体" panose="02010609060101010101" pitchFamily="49" charset="-122"/>
                <a:ea typeface="黑体" panose="02010609060101010101" pitchFamily="49" charset="-122"/>
                <a:cs typeface="黑体" panose="02010609060101010101" pitchFamily="49" charset="-122"/>
              </a:rPr>
              <a:t>47.9%</a:t>
            </a:r>
            <a:r>
              <a:rPr lang="zh-CN" altLang="en-US" sz="1800">
                <a:latin typeface="黑体" panose="02010609060101010101" pitchFamily="49" charset="-122"/>
                <a:ea typeface="黑体" panose="02010609060101010101" pitchFamily="49" charset="-122"/>
                <a:cs typeface="黑体" panose="02010609060101010101" pitchFamily="49" charset="-122"/>
              </a:rPr>
              <a:t>的学生认为影响处于中等水平，</a:t>
            </a:r>
            <a:r>
              <a:rPr lang="en-US" altLang="zh-CN" sz="1800">
                <a:latin typeface="黑体" panose="02010609060101010101" pitchFamily="49" charset="-122"/>
                <a:ea typeface="黑体" panose="02010609060101010101" pitchFamily="49" charset="-122"/>
                <a:cs typeface="黑体" panose="02010609060101010101" pitchFamily="49" charset="-122"/>
              </a:rPr>
              <a:t>23.9%</a:t>
            </a:r>
            <a:r>
              <a:rPr lang="zh-CN" altLang="en-US" sz="1800">
                <a:latin typeface="黑体" panose="02010609060101010101" pitchFamily="49" charset="-122"/>
                <a:ea typeface="黑体" panose="02010609060101010101" pitchFamily="49" charset="-122"/>
                <a:cs typeface="黑体" panose="02010609060101010101" pitchFamily="49" charset="-122"/>
              </a:rPr>
              <a:t>的学生认为影响较强，</a:t>
            </a:r>
            <a:r>
              <a:rPr lang="en-US" altLang="zh-CN" sz="1800">
                <a:latin typeface="黑体" panose="02010609060101010101" pitchFamily="49" charset="-122"/>
                <a:ea typeface="黑体" panose="02010609060101010101" pitchFamily="49" charset="-122"/>
                <a:cs typeface="黑体" panose="02010609060101010101" pitchFamily="49" charset="-122"/>
              </a:rPr>
              <a:t>5.6%</a:t>
            </a:r>
            <a:r>
              <a:rPr lang="zh-CN" altLang="en-US" sz="1800">
                <a:latin typeface="黑体" panose="02010609060101010101" pitchFamily="49" charset="-122"/>
                <a:ea typeface="黑体" panose="02010609060101010101" pitchFamily="49" charset="-122"/>
                <a:cs typeface="黑体" panose="02010609060101010101" pitchFamily="49" charset="-122"/>
              </a:rPr>
              <a:t>的学生认为影响较弱，</a:t>
            </a:r>
            <a:r>
              <a:rPr lang="en-US" altLang="zh-CN" sz="1800">
                <a:latin typeface="黑体" panose="02010609060101010101" pitchFamily="49" charset="-122"/>
                <a:ea typeface="黑体" panose="02010609060101010101" pitchFamily="49" charset="-122"/>
                <a:cs typeface="黑体" panose="02010609060101010101" pitchFamily="49" charset="-122"/>
              </a:rPr>
              <a:t>22.5%</a:t>
            </a:r>
            <a:r>
              <a:rPr lang="zh-CN" altLang="en-US" sz="1800">
                <a:latin typeface="黑体" panose="02010609060101010101" pitchFamily="49" charset="-122"/>
                <a:ea typeface="黑体" panose="02010609060101010101" pitchFamily="49" charset="-122"/>
                <a:cs typeface="黑体" panose="02010609060101010101" pitchFamily="49" charset="-122"/>
              </a:rPr>
              <a:t>的学生认为影响一般。</a:t>
            </a:r>
            <a:endParaRPr lang="zh-CN" altLang="en-US" sz="1800">
              <a:latin typeface="黑体" panose="02010609060101010101" pitchFamily="49" charset="-122"/>
              <a:ea typeface="黑体" panose="02010609060101010101" pitchFamily="49" charset="-122"/>
              <a:cs typeface="黑体" panose="02010609060101010101" pitchFamily="49" charset="-122"/>
            </a:endParaRPr>
          </a:p>
          <a:p>
            <a:pPr indent="252095" fontAlgn="auto"/>
            <a:r>
              <a:rPr lang="zh-CN" altLang="en-US" sz="1800">
                <a:latin typeface="黑体" panose="02010609060101010101" pitchFamily="49" charset="-122"/>
                <a:ea typeface="黑体" panose="02010609060101010101" pitchFamily="49" charset="-122"/>
                <a:cs typeface="黑体" panose="02010609060101010101" pitchFamily="49" charset="-122"/>
              </a:rPr>
              <a:t>由此可见，绝大多数学生认可</a:t>
            </a:r>
            <a:r>
              <a:rPr lang="en-US" altLang="zh-CN" sz="1800">
                <a:latin typeface="黑体" panose="02010609060101010101" pitchFamily="49" charset="-122"/>
                <a:ea typeface="黑体" panose="02010609060101010101" pitchFamily="49" charset="-122"/>
                <a:cs typeface="黑体" panose="02010609060101010101" pitchFamily="49" charset="-122"/>
              </a:rPr>
              <a:t>AI</a:t>
            </a:r>
            <a:r>
              <a:rPr lang="zh-CN" altLang="en-US" sz="1800">
                <a:latin typeface="黑体" panose="02010609060101010101" pitchFamily="49" charset="-122"/>
                <a:ea typeface="黑体" panose="02010609060101010101" pitchFamily="49" charset="-122"/>
                <a:cs typeface="黑体" panose="02010609060101010101" pitchFamily="49" charset="-122"/>
              </a:rPr>
              <a:t>在创新活动中的积极作用，但由于使用的方向和认知的不同，对</a:t>
            </a:r>
            <a:r>
              <a:rPr lang="en-US" altLang="zh-CN" sz="1800">
                <a:latin typeface="黑体" panose="02010609060101010101" pitchFamily="49" charset="-122"/>
                <a:ea typeface="黑体" panose="02010609060101010101" pitchFamily="49" charset="-122"/>
                <a:cs typeface="黑体" panose="02010609060101010101" pitchFamily="49" charset="-122"/>
              </a:rPr>
              <a:t>AI</a:t>
            </a:r>
            <a:r>
              <a:rPr lang="zh-CN" altLang="en-US" sz="1800">
                <a:latin typeface="黑体" panose="02010609060101010101" pitchFamily="49" charset="-122"/>
                <a:ea typeface="黑体" panose="02010609060101010101" pitchFamily="49" charset="-122"/>
                <a:cs typeface="黑体" panose="02010609060101010101" pitchFamily="49" charset="-122"/>
              </a:rPr>
              <a:t>的效果认知并不相同。</a:t>
            </a:r>
            <a:endParaRPr lang="zh-CN" altLang="en-US" sz="180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advTm="3000">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5整体"/>
          <p:cNvPicPr>
            <a:picLocks noChangeAspect="1"/>
          </p:cNvPicPr>
          <p:nvPr/>
        </p:nvPicPr>
        <p:blipFill>
          <a:blip r:embed="rId1"/>
          <a:stretch>
            <a:fillRect/>
          </a:stretch>
        </p:blipFill>
        <p:spPr>
          <a:xfrm>
            <a:off x="266383" y="3805555"/>
            <a:ext cx="5026025" cy="866140"/>
          </a:xfrm>
          <a:prstGeom prst="rect">
            <a:avLst/>
          </a:prstGeom>
          <a:noFill/>
          <a:ln>
            <a:noFill/>
          </a:ln>
        </p:spPr>
      </p:pic>
      <p:sp>
        <p:nvSpPr>
          <p:cNvPr id="1048675" name="文本框 2"/>
          <p:cNvSpPr txBox="1"/>
          <p:nvPr/>
        </p:nvSpPr>
        <p:spPr>
          <a:xfrm>
            <a:off x="483420" y="157456"/>
            <a:ext cx="4572000" cy="922020"/>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调查问卷</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部分内容与</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 name="文本框 4"/>
          <p:cNvSpPr txBox="1"/>
          <p:nvPr/>
        </p:nvSpPr>
        <p:spPr>
          <a:xfrm>
            <a:off x="395605" y="916940"/>
            <a:ext cx="1943100" cy="351155"/>
          </a:xfrm>
          <a:prstGeom prst="rect">
            <a:avLst/>
          </a:prstGeom>
          <a:noFill/>
        </p:spPr>
        <p:txBody>
          <a:bodyPr wrap="square" rtlCol="0">
            <a:noAutofit/>
          </a:bodyPr>
          <a:p>
            <a:r>
              <a:rPr lang="en-US" altLang="zh-CN" sz="1800">
                <a:latin typeface="黑体" panose="02010609060101010101" pitchFamily="49" charset="-122"/>
                <a:ea typeface="黑体" panose="02010609060101010101" pitchFamily="49" charset="-122"/>
                <a:cs typeface="黑体" panose="02010609060101010101" pitchFamily="49" charset="-122"/>
              </a:rPr>
              <a:t>3.AI</a:t>
            </a:r>
            <a:r>
              <a:rPr lang="zh-CN" altLang="en-US" sz="1800">
                <a:latin typeface="黑体" panose="02010609060101010101" pitchFamily="49" charset="-122"/>
                <a:ea typeface="黑体" panose="02010609060101010101" pitchFamily="49" charset="-122"/>
                <a:cs typeface="黑体" panose="02010609060101010101" pitchFamily="49" charset="-122"/>
              </a:rPr>
              <a:t>应用场景</a:t>
            </a:r>
            <a:endParaRPr lang="zh-CN" altLang="en-US" sz="1800">
              <a:latin typeface="黑体" panose="02010609060101010101" pitchFamily="49" charset="-122"/>
              <a:ea typeface="黑体" panose="02010609060101010101" pitchFamily="49" charset="-122"/>
              <a:cs typeface="黑体" panose="02010609060101010101" pitchFamily="49" charset="-122"/>
            </a:endParaRPr>
          </a:p>
        </p:txBody>
      </p:sp>
      <p:sp>
        <p:nvSpPr>
          <p:cNvPr id="9" name="文本框 8"/>
          <p:cNvSpPr txBox="1"/>
          <p:nvPr/>
        </p:nvSpPr>
        <p:spPr>
          <a:xfrm>
            <a:off x="3413760" y="1360805"/>
            <a:ext cx="5581650" cy="1898650"/>
          </a:xfrm>
          <a:prstGeom prst="rect">
            <a:avLst/>
          </a:prstGeom>
          <a:noFill/>
        </p:spPr>
        <p:txBody>
          <a:bodyPr wrap="square" rtlCol="0">
            <a:noAutofit/>
          </a:bodyPr>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本题选择个人在哪些场景使用生成式</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工具</a:t>
            </a:r>
            <a:r>
              <a:rPr lang="zh-CN" altLang="en-US" sz="1600">
                <a:latin typeface="黑体" panose="02010609060101010101" pitchFamily="49" charset="-122"/>
                <a:ea typeface="黑体" panose="02010609060101010101" pitchFamily="49" charset="-122"/>
                <a:cs typeface="黑体" panose="02010609060101010101" pitchFamily="49" charset="-122"/>
              </a:rPr>
              <a:t>，可多选。</a:t>
            </a:r>
            <a:endParaRPr lang="zh-CN" altLang="en-US" sz="1600">
              <a:latin typeface="黑体" panose="02010609060101010101" pitchFamily="49" charset="-122"/>
              <a:ea typeface="黑体" panose="02010609060101010101" pitchFamily="49" charset="-122"/>
              <a:cs typeface="黑体" panose="02010609060101010101" pitchFamily="49" charset="-122"/>
            </a:endParaRPr>
          </a:p>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线上数据：</a:t>
            </a:r>
            <a:r>
              <a:rPr lang="en-US" altLang="zh-CN" sz="1600">
                <a:latin typeface="黑体" panose="02010609060101010101" pitchFamily="49" charset="-122"/>
                <a:ea typeface="黑体" panose="02010609060101010101" pitchFamily="49" charset="-122"/>
                <a:cs typeface="黑体" panose="02010609060101010101" pitchFamily="49" charset="-122"/>
              </a:rPr>
              <a:t>93%</a:t>
            </a:r>
            <a:r>
              <a:rPr lang="zh-CN" altLang="en-US" sz="1600">
                <a:latin typeface="黑体" panose="02010609060101010101" pitchFamily="49" charset="-122"/>
                <a:ea typeface="黑体" panose="02010609060101010101" pitchFamily="49" charset="-122"/>
                <a:cs typeface="黑体" panose="02010609060101010101" pitchFamily="49" charset="-122"/>
              </a:rPr>
              <a:t>的学生用在课程作业中，</a:t>
            </a:r>
            <a:r>
              <a:rPr lang="en-US" altLang="zh-CN" sz="1600">
                <a:latin typeface="黑体" panose="02010609060101010101" pitchFamily="49" charset="-122"/>
                <a:ea typeface="黑体" panose="02010609060101010101" pitchFamily="49" charset="-122"/>
                <a:cs typeface="黑体" panose="02010609060101010101" pitchFamily="49" charset="-122"/>
              </a:rPr>
              <a:t>80.3%</a:t>
            </a:r>
            <a:r>
              <a:rPr lang="zh-CN" altLang="en-US" sz="1600">
                <a:latin typeface="黑体" panose="02010609060101010101" pitchFamily="49" charset="-122"/>
                <a:ea typeface="黑体" panose="02010609060101010101" pitchFamily="49" charset="-122"/>
                <a:cs typeface="黑体" panose="02010609060101010101" pitchFamily="49" charset="-122"/>
              </a:rPr>
              <a:t>的学生用在代码开发中，</a:t>
            </a:r>
            <a:r>
              <a:rPr lang="en-US" altLang="zh-CN" sz="1600">
                <a:latin typeface="黑体" panose="02010609060101010101" pitchFamily="49" charset="-122"/>
                <a:ea typeface="黑体" panose="02010609060101010101" pitchFamily="49" charset="-122"/>
                <a:cs typeface="黑体" panose="02010609060101010101" pitchFamily="49" charset="-122"/>
              </a:rPr>
              <a:t>66.2%</a:t>
            </a:r>
            <a:r>
              <a:rPr lang="zh-CN" altLang="en-US" sz="1600">
                <a:latin typeface="黑体" panose="02010609060101010101" pitchFamily="49" charset="-122"/>
                <a:ea typeface="黑体" panose="02010609060101010101" pitchFamily="49" charset="-122"/>
                <a:cs typeface="黑体" panose="02010609060101010101" pitchFamily="49" charset="-122"/>
              </a:rPr>
              <a:t>的学生用在社交娱乐中，</a:t>
            </a:r>
            <a:r>
              <a:rPr lang="en-US" altLang="zh-CN" sz="1600">
                <a:latin typeface="黑体" panose="02010609060101010101" pitchFamily="49" charset="-122"/>
                <a:ea typeface="黑体" panose="02010609060101010101" pitchFamily="49" charset="-122"/>
                <a:cs typeface="黑体" panose="02010609060101010101" pitchFamily="49" charset="-122"/>
              </a:rPr>
              <a:t>40.8%</a:t>
            </a:r>
            <a:r>
              <a:rPr lang="zh-CN" altLang="en-US" sz="1600">
                <a:latin typeface="黑体" panose="02010609060101010101" pitchFamily="49" charset="-122"/>
                <a:ea typeface="黑体" panose="02010609060101010101" pitchFamily="49" charset="-122"/>
                <a:cs typeface="黑体" panose="02010609060101010101" pitchFamily="49" charset="-122"/>
              </a:rPr>
              <a:t>的学生用在学术研究中，</a:t>
            </a:r>
            <a:r>
              <a:rPr lang="en-US" altLang="zh-CN" sz="1600">
                <a:latin typeface="黑体" panose="02010609060101010101" pitchFamily="49" charset="-122"/>
                <a:ea typeface="黑体" panose="02010609060101010101" pitchFamily="49" charset="-122"/>
                <a:cs typeface="黑体" panose="02010609060101010101" pitchFamily="49" charset="-122"/>
              </a:rPr>
              <a:t>22.5%</a:t>
            </a:r>
            <a:r>
              <a:rPr lang="zh-CN" altLang="en-US" sz="1600">
                <a:latin typeface="黑体" panose="02010609060101010101" pitchFamily="49" charset="-122"/>
                <a:ea typeface="黑体" panose="02010609060101010101" pitchFamily="49" charset="-122"/>
                <a:cs typeface="黑体" panose="02010609060101010101" pitchFamily="49" charset="-122"/>
              </a:rPr>
              <a:t>的学生</a:t>
            </a:r>
            <a:r>
              <a:rPr lang="zh-CN" altLang="en-US" sz="1600">
                <a:latin typeface="黑体" panose="02010609060101010101" pitchFamily="49" charset="-122"/>
                <a:ea typeface="黑体" panose="02010609060101010101" pitchFamily="49" charset="-122"/>
                <a:cs typeface="黑体" panose="02010609060101010101" pitchFamily="49" charset="-122"/>
              </a:rPr>
              <a:t>用在创意设计中。</a:t>
            </a:r>
            <a:endParaRPr lang="zh-CN" altLang="en-US" sz="1600">
              <a:latin typeface="黑体" panose="02010609060101010101" pitchFamily="49" charset="-122"/>
              <a:ea typeface="黑体" panose="02010609060101010101" pitchFamily="49" charset="-122"/>
              <a:cs typeface="黑体" panose="02010609060101010101" pitchFamily="49" charset="-122"/>
            </a:endParaRPr>
          </a:p>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线下数据：</a:t>
            </a:r>
            <a:r>
              <a:rPr lang="en-US" altLang="zh-CN" sz="1600">
                <a:latin typeface="黑体" panose="02010609060101010101" pitchFamily="49" charset="-122"/>
                <a:ea typeface="黑体" panose="02010609060101010101" pitchFamily="49" charset="-122"/>
                <a:cs typeface="黑体" panose="02010609060101010101" pitchFamily="49" charset="-122"/>
              </a:rPr>
              <a:t>80%</a:t>
            </a:r>
            <a:r>
              <a:rPr lang="zh-CN" altLang="en-US" sz="1600">
                <a:latin typeface="黑体" panose="02010609060101010101" pitchFamily="49" charset="-122"/>
                <a:ea typeface="黑体" panose="02010609060101010101" pitchFamily="49" charset="-122"/>
                <a:cs typeface="黑体" panose="02010609060101010101" pitchFamily="49" charset="-122"/>
              </a:rPr>
              <a:t>的学生用</a:t>
            </a:r>
            <a:r>
              <a:rPr lang="zh-CN" altLang="en-US" sz="1600">
                <a:latin typeface="黑体" panose="02010609060101010101" pitchFamily="49" charset="-122"/>
                <a:ea typeface="黑体" panose="02010609060101010101" pitchFamily="49" charset="-122"/>
                <a:cs typeface="黑体" panose="02010609060101010101" pitchFamily="49" charset="-122"/>
                <a:sym typeface="+mn-ea"/>
              </a:rPr>
              <a:t>在课程作业中</a:t>
            </a:r>
            <a:r>
              <a:rPr lang="zh-CN" altLang="en-US" sz="1600">
                <a:latin typeface="黑体" panose="02010609060101010101" pitchFamily="49" charset="-122"/>
                <a:ea typeface="黑体" panose="02010609060101010101" pitchFamily="49" charset="-122"/>
                <a:cs typeface="黑体" panose="02010609060101010101" pitchFamily="49" charset="-122"/>
              </a:rPr>
              <a:t>，</a:t>
            </a:r>
            <a:r>
              <a:rPr lang="en-US" altLang="zh-CN" sz="1600">
                <a:latin typeface="黑体" panose="02010609060101010101" pitchFamily="49" charset="-122"/>
                <a:ea typeface="黑体" panose="02010609060101010101" pitchFamily="49" charset="-122"/>
                <a:cs typeface="黑体" panose="02010609060101010101" pitchFamily="49" charset="-122"/>
              </a:rPr>
              <a:t>40%</a:t>
            </a:r>
            <a:r>
              <a:rPr lang="zh-CN" altLang="en-US" sz="1600">
                <a:latin typeface="黑体" panose="02010609060101010101" pitchFamily="49" charset="-122"/>
                <a:ea typeface="黑体" panose="02010609060101010101" pitchFamily="49" charset="-122"/>
                <a:cs typeface="黑体" panose="02010609060101010101" pitchFamily="49" charset="-122"/>
              </a:rPr>
              <a:t>的学生用在代码开发中，</a:t>
            </a:r>
            <a:r>
              <a:rPr lang="en-US" altLang="zh-CN" sz="1600">
                <a:latin typeface="黑体" panose="02010609060101010101" pitchFamily="49" charset="-122"/>
                <a:ea typeface="黑体" panose="02010609060101010101" pitchFamily="49" charset="-122"/>
                <a:cs typeface="黑体" panose="02010609060101010101" pitchFamily="49" charset="-122"/>
              </a:rPr>
              <a:t>6.7%</a:t>
            </a:r>
            <a:r>
              <a:rPr lang="zh-CN" altLang="en-US" sz="1600">
                <a:latin typeface="黑体" panose="02010609060101010101" pitchFamily="49" charset="-122"/>
                <a:ea typeface="黑体" panose="02010609060101010101" pitchFamily="49" charset="-122"/>
                <a:cs typeface="黑体" panose="02010609060101010101" pitchFamily="49" charset="-122"/>
              </a:rPr>
              <a:t>的学生用在社交娱乐中，</a:t>
            </a:r>
            <a:r>
              <a:rPr lang="en-US" altLang="zh-CN" sz="1600">
                <a:latin typeface="黑体" panose="02010609060101010101" pitchFamily="49" charset="-122"/>
                <a:ea typeface="黑体" panose="02010609060101010101" pitchFamily="49" charset="-122"/>
                <a:cs typeface="黑体" panose="02010609060101010101" pitchFamily="49" charset="-122"/>
              </a:rPr>
              <a:t>63.3%</a:t>
            </a:r>
            <a:r>
              <a:rPr lang="zh-CN" altLang="en-US" sz="1600">
                <a:latin typeface="黑体" panose="02010609060101010101" pitchFamily="49" charset="-122"/>
                <a:ea typeface="黑体" panose="02010609060101010101" pitchFamily="49" charset="-122"/>
                <a:cs typeface="黑体" panose="02010609060101010101" pitchFamily="49" charset="-122"/>
              </a:rPr>
              <a:t>的学生用在学术研究中，</a:t>
            </a:r>
            <a:r>
              <a:rPr lang="en-US" altLang="zh-CN" sz="1600">
                <a:latin typeface="黑体" panose="02010609060101010101" pitchFamily="49" charset="-122"/>
                <a:ea typeface="黑体" panose="02010609060101010101" pitchFamily="49" charset="-122"/>
                <a:cs typeface="黑体" panose="02010609060101010101" pitchFamily="49" charset="-122"/>
              </a:rPr>
              <a:t>6.7%</a:t>
            </a:r>
            <a:r>
              <a:rPr lang="zh-CN" altLang="en-US" sz="1600">
                <a:latin typeface="黑体" panose="02010609060101010101" pitchFamily="49" charset="-122"/>
                <a:ea typeface="黑体" panose="02010609060101010101" pitchFamily="49" charset="-122"/>
                <a:cs typeface="黑体" panose="02010609060101010101" pitchFamily="49" charset="-122"/>
              </a:rPr>
              <a:t>的学生</a:t>
            </a:r>
            <a:r>
              <a:rPr lang="zh-CN" altLang="en-US" sz="1600">
                <a:latin typeface="黑体" panose="02010609060101010101" pitchFamily="49" charset="-122"/>
                <a:ea typeface="黑体" panose="02010609060101010101" pitchFamily="49" charset="-122"/>
                <a:cs typeface="黑体" panose="02010609060101010101" pitchFamily="49" charset="-122"/>
              </a:rPr>
              <a:t>用在创意设计中。</a:t>
            </a:r>
            <a:endParaRPr lang="zh-CN" altLang="en-US" sz="1600">
              <a:latin typeface="黑体" panose="02010609060101010101" pitchFamily="49" charset="-122"/>
              <a:ea typeface="黑体" panose="02010609060101010101" pitchFamily="49" charset="-122"/>
              <a:cs typeface="黑体" panose="02010609060101010101" pitchFamily="49" charset="-122"/>
            </a:endParaRPr>
          </a:p>
        </p:txBody>
      </p:sp>
      <p:pic>
        <p:nvPicPr>
          <p:cNvPr id="8" name="图片 4" descr="4饼"/>
          <p:cNvPicPr>
            <a:picLocks noChangeAspect="1"/>
          </p:cNvPicPr>
          <p:nvPr/>
        </p:nvPicPr>
        <p:blipFill>
          <a:blip r:embed="rId2"/>
          <a:srcRect l="20639" r="19198"/>
          <a:stretch>
            <a:fillRect/>
          </a:stretch>
        </p:blipFill>
        <p:spPr>
          <a:xfrm>
            <a:off x="266700" y="1353820"/>
            <a:ext cx="2867660" cy="1765300"/>
          </a:xfrm>
          <a:prstGeom prst="rect">
            <a:avLst/>
          </a:prstGeom>
          <a:noFill/>
          <a:ln>
            <a:noFill/>
          </a:ln>
        </p:spPr>
      </p:pic>
      <p:sp>
        <p:nvSpPr>
          <p:cNvPr id="2" name="文本框 1"/>
          <p:cNvSpPr txBox="1"/>
          <p:nvPr/>
        </p:nvSpPr>
        <p:spPr>
          <a:xfrm>
            <a:off x="395605" y="3193415"/>
            <a:ext cx="1819910" cy="368300"/>
          </a:xfrm>
          <a:prstGeom prst="rect">
            <a:avLst/>
          </a:prstGeom>
          <a:noFill/>
        </p:spPr>
        <p:txBody>
          <a:bodyPr wrap="square" rtlCol="0">
            <a:spAutoFit/>
          </a:bodyPr>
          <a:p>
            <a:r>
              <a:rPr lang="en-US" altLang="zh-CN" sz="1800">
                <a:latin typeface="黑体" panose="02010609060101010101" pitchFamily="49" charset="-122"/>
                <a:ea typeface="黑体" panose="02010609060101010101" pitchFamily="49" charset="-122"/>
                <a:cs typeface="黑体" panose="02010609060101010101" pitchFamily="49" charset="-122"/>
              </a:rPr>
              <a:t>4.</a:t>
            </a:r>
            <a:r>
              <a:rPr lang="zh-CN" altLang="en-US" sz="1800">
                <a:latin typeface="黑体" panose="02010609060101010101" pitchFamily="49" charset="-122"/>
                <a:ea typeface="黑体" panose="02010609060101010101" pitchFamily="49" charset="-122"/>
                <a:cs typeface="黑体" panose="02010609060101010101" pitchFamily="49" charset="-122"/>
              </a:rPr>
              <a:t>创新障碍评估</a:t>
            </a:r>
            <a:endParaRPr lang="zh-CN" altLang="en-US" sz="1800">
              <a:latin typeface="黑体" panose="02010609060101010101" pitchFamily="49" charset="-122"/>
              <a:ea typeface="黑体" panose="02010609060101010101" pitchFamily="49" charset="-122"/>
              <a:cs typeface="黑体" panose="02010609060101010101" pitchFamily="49" charset="-122"/>
            </a:endParaRPr>
          </a:p>
        </p:txBody>
      </p:sp>
      <p:sp>
        <p:nvSpPr>
          <p:cNvPr id="3" name="文本框 2"/>
          <p:cNvSpPr txBox="1"/>
          <p:nvPr/>
        </p:nvSpPr>
        <p:spPr>
          <a:xfrm>
            <a:off x="5358765" y="3540760"/>
            <a:ext cx="3519170" cy="1585595"/>
          </a:xfrm>
          <a:prstGeom prst="rect">
            <a:avLst/>
          </a:prstGeom>
          <a:noFill/>
        </p:spPr>
        <p:txBody>
          <a:bodyPr wrap="square" rtlCol="0">
            <a:noAutofit/>
          </a:bodyPr>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本</a:t>
            </a:r>
            <a:r>
              <a:rPr lang="zh-CN" altLang="en-US" sz="1600">
                <a:latin typeface="黑体" panose="02010609060101010101" pitchFamily="49" charset="-122"/>
                <a:ea typeface="黑体" panose="02010609060101010101" pitchFamily="49" charset="-122"/>
                <a:cs typeface="黑体" panose="02010609060101010101" pitchFamily="49" charset="-122"/>
              </a:rPr>
              <a:t>选择认为哪些因素阻碍</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时代的创新培养。</a:t>
            </a:r>
            <a:endParaRPr lang="zh-CN" altLang="en-US" sz="1600">
              <a:latin typeface="黑体" panose="02010609060101010101" pitchFamily="49" charset="-122"/>
              <a:ea typeface="黑体" panose="02010609060101010101" pitchFamily="49" charset="-122"/>
              <a:cs typeface="黑体" panose="02010609060101010101" pitchFamily="49" charset="-122"/>
            </a:endParaRPr>
          </a:p>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线上线下数据近似，选择过度依赖技术、师资力量欠缺、实践机会不足、批判思维弱化等因素的比例相差不大，这些都是目前高校教育</a:t>
            </a:r>
            <a:r>
              <a:rPr lang="zh-CN" altLang="en-US" sz="1600">
                <a:latin typeface="黑体" panose="02010609060101010101" pitchFamily="49" charset="-122"/>
                <a:ea typeface="黑体" panose="02010609060101010101" pitchFamily="49" charset="-122"/>
                <a:cs typeface="黑体" panose="02010609060101010101" pitchFamily="49" charset="-122"/>
              </a:rPr>
              <a:t>中所欠缺</a:t>
            </a:r>
            <a:r>
              <a:rPr lang="zh-CN" altLang="en-US" sz="1600">
                <a:latin typeface="黑体" panose="02010609060101010101" pitchFamily="49" charset="-122"/>
                <a:ea typeface="黑体" panose="02010609060101010101" pitchFamily="49" charset="-122"/>
                <a:cs typeface="黑体" panose="02010609060101010101" pitchFamily="49" charset="-122"/>
              </a:rPr>
              <a:t>的。</a:t>
            </a:r>
            <a:endParaRPr lang="zh-CN" altLang="en-US" sz="160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advTm="3000">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68251"/>
            <a:ext cx="4572000" cy="1476375"/>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调查结果分析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48677" name="文本框 29"/>
          <p:cNvSpPr txBox="1"/>
          <p:nvPr/>
        </p:nvSpPr>
        <p:spPr>
          <a:xfrm>
            <a:off x="6507285" y="4183832"/>
            <a:ext cx="4579620" cy="281940"/>
          </a:xfrm>
          <a:prstGeom prst="rect">
            <a:avLst/>
          </a:prstGeom>
          <a:noFill/>
        </p:spPr>
        <p:txBody>
          <a:bodyPr wrap="square">
            <a:spAutoFit/>
          </a:bodyPr>
          <a:lstStyle/>
          <a:p>
            <a:endParaRPr lang="zh-CN" altLang="en-US" dirty="0"/>
          </a:p>
        </p:txBody>
      </p:sp>
      <p:sp>
        <p:nvSpPr>
          <p:cNvPr id="2" name="文本框 1"/>
          <p:cNvSpPr txBox="1"/>
          <p:nvPr/>
        </p:nvSpPr>
        <p:spPr>
          <a:xfrm>
            <a:off x="483235" y="1197610"/>
            <a:ext cx="7400925" cy="3564890"/>
          </a:xfrm>
          <a:prstGeom prst="rect">
            <a:avLst/>
          </a:prstGeom>
          <a:noFill/>
        </p:spPr>
        <p:txBody>
          <a:bodyPr wrap="square" rtlCol="0">
            <a:noAutofit/>
          </a:bodyPr>
          <a:lstStyle/>
          <a:p>
            <a:pPr indent="457200" algn="l">
              <a:lnSpc>
                <a:spcPct val="120000"/>
              </a:lnSpc>
              <a:buClrTx/>
              <a:buSzTx/>
              <a:buFontTx/>
            </a:pPr>
            <a:r>
              <a:rPr lang="zh-CN" altLang="en-US" sz="2000">
                <a:latin typeface="WPS灵秀黑" charset="-122"/>
                <a:ea typeface="WPS灵秀黑" charset="-122"/>
                <a:cs typeface="WPS灵秀黑" charset="-122"/>
              </a:rPr>
              <a:t>通过对问卷中</a:t>
            </a:r>
            <a:r>
              <a:rPr lang="en-US" altLang="zh-CN" sz="2000">
                <a:latin typeface="WPS灵秀黑" charset="-122"/>
                <a:ea typeface="WPS灵秀黑" charset="-122"/>
                <a:cs typeface="WPS灵秀黑" charset="-122"/>
              </a:rPr>
              <a:t>9</a:t>
            </a:r>
            <a:r>
              <a:rPr lang="zh-CN" altLang="en-US" sz="2000">
                <a:latin typeface="WPS灵秀黑" charset="-122"/>
                <a:ea typeface="WPS灵秀黑" charset="-122"/>
                <a:cs typeface="WPS灵秀黑" charset="-122"/>
              </a:rPr>
              <a:t>个问题数据的分析，得出以下</a:t>
            </a:r>
            <a:r>
              <a:rPr lang="zh-CN" altLang="en-US" sz="2000">
                <a:latin typeface="WPS灵秀黑" charset="-122"/>
                <a:ea typeface="WPS灵秀黑" charset="-122"/>
                <a:cs typeface="WPS灵秀黑" charset="-122"/>
              </a:rPr>
              <a:t>结论：</a:t>
            </a:r>
            <a:endParaRPr lang="zh-CN" altLang="en-US" sz="2000">
              <a:latin typeface="WPS灵秀黑" charset="-122"/>
              <a:ea typeface="WPS灵秀黑" charset="-122"/>
              <a:cs typeface="WPS灵秀黑" charset="-122"/>
            </a:endParaRPr>
          </a:p>
          <a:p>
            <a:pPr indent="457200" algn="l">
              <a:lnSpc>
                <a:spcPct val="120000"/>
              </a:lnSpc>
              <a:buClrTx/>
              <a:buSzTx/>
              <a:buFontTx/>
            </a:pPr>
            <a:r>
              <a:rPr lang="zh-CN" altLang="en-US" sz="2000">
                <a:latin typeface="WPS灵秀黑" charset="-122"/>
                <a:ea typeface="WPS灵秀黑" charset="-122"/>
                <a:cs typeface="WPS灵秀黑" charset="-122"/>
              </a:rPr>
              <a:t>大学生对</a:t>
            </a:r>
            <a:r>
              <a:rPr lang="en-US" altLang="zh-CN" sz="2000">
                <a:latin typeface="WPS灵秀黑" charset="-122"/>
                <a:ea typeface="WPS灵秀黑" charset="-122"/>
                <a:cs typeface="WPS灵秀黑" charset="-122"/>
              </a:rPr>
              <a:t>AI</a:t>
            </a:r>
            <a:r>
              <a:rPr lang="zh-CN" altLang="en-US" sz="2000">
                <a:latin typeface="WPS灵秀黑" charset="-122"/>
                <a:ea typeface="WPS灵秀黑" charset="-122"/>
                <a:cs typeface="WPS灵秀黑" charset="-122"/>
              </a:rPr>
              <a:t>工具的使用频率普遍较高，认可其在创新思维和未来发展中的潜力，但在教育和实践中仍面临一些障碍，如技术依赖、师资不足和实践机会有限。</a:t>
            </a:r>
            <a:endParaRPr lang="zh-CN" altLang="en-US" sz="2000">
              <a:latin typeface="WPS灵秀黑" charset="-122"/>
              <a:ea typeface="WPS灵秀黑" charset="-122"/>
              <a:cs typeface="WPS灵秀黑" charset="-122"/>
            </a:endParaRPr>
          </a:p>
          <a:p>
            <a:pPr indent="457200" algn="l">
              <a:lnSpc>
                <a:spcPct val="120000"/>
              </a:lnSpc>
              <a:buClrTx/>
              <a:buSzTx/>
              <a:buFontTx/>
            </a:pPr>
            <a:endParaRPr lang="zh-CN" altLang="en-US" sz="2000">
              <a:latin typeface="WPS灵秀黑" charset="-122"/>
              <a:ea typeface="WPS灵秀黑" charset="-122"/>
              <a:cs typeface="WPS灵秀黑" charset="-122"/>
            </a:endParaRPr>
          </a:p>
          <a:p>
            <a:pPr indent="457200" algn="l">
              <a:lnSpc>
                <a:spcPct val="120000"/>
              </a:lnSpc>
              <a:buClrTx/>
              <a:buSzTx/>
              <a:buFontTx/>
            </a:pPr>
            <a:r>
              <a:rPr lang="zh-CN" altLang="en-US" sz="2000">
                <a:latin typeface="WPS灵秀黑" charset="-122"/>
                <a:ea typeface="WPS灵秀黑" charset="-122"/>
                <a:cs typeface="WPS灵秀黑" charset="-122"/>
              </a:rPr>
              <a:t>教育机构和政府应通过优化课程设计、加强实践环节、推广</a:t>
            </a:r>
            <a:r>
              <a:rPr lang="en-US" altLang="zh-CN" sz="2000">
                <a:latin typeface="WPS灵秀黑" charset="-122"/>
                <a:ea typeface="WPS灵秀黑" charset="-122"/>
                <a:cs typeface="WPS灵秀黑" charset="-122"/>
              </a:rPr>
              <a:t>AI</a:t>
            </a:r>
            <a:r>
              <a:rPr lang="zh-CN" altLang="en-US" sz="2000">
                <a:latin typeface="WPS灵秀黑" charset="-122"/>
                <a:ea typeface="WPS灵秀黑" charset="-122"/>
                <a:cs typeface="WPS灵秀黑" charset="-122"/>
              </a:rPr>
              <a:t>伦理教育和制定合理的监管政策，为学生创造更好的</a:t>
            </a:r>
            <a:r>
              <a:rPr lang="en-US" altLang="zh-CN" sz="2000">
                <a:latin typeface="WPS灵秀黑" charset="-122"/>
                <a:ea typeface="WPS灵秀黑" charset="-122"/>
                <a:cs typeface="WPS灵秀黑" charset="-122"/>
              </a:rPr>
              <a:t>AI</a:t>
            </a:r>
            <a:r>
              <a:rPr lang="zh-CN" altLang="en-US" sz="2000">
                <a:latin typeface="WPS灵秀黑" charset="-122"/>
                <a:ea typeface="WPS灵秀黑" charset="-122"/>
                <a:cs typeface="WPS灵秀黑" charset="-122"/>
              </a:rPr>
              <a:t>学习和应用环境。这不仅有助于提升学生的</a:t>
            </a:r>
            <a:r>
              <a:rPr lang="en-US" altLang="zh-CN" sz="2000">
                <a:latin typeface="WPS灵秀黑" charset="-122"/>
                <a:ea typeface="WPS灵秀黑" charset="-122"/>
                <a:cs typeface="WPS灵秀黑" charset="-122"/>
              </a:rPr>
              <a:t>AI</a:t>
            </a:r>
            <a:r>
              <a:rPr lang="zh-CN" altLang="en-US" sz="2000">
                <a:latin typeface="WPS灵秀黑" charset="-122"/>
                <a:ea typeface="WPS灵秀黑" charset="-122"/>
                <a:cs typeface="WPS灵秀黑" charset="-122"/>
              </a:rPr>
              <a:t>素养，也能为社会培养更多具有创新能力和实践能力的高素质人才。</a:t>
            </a:r>
            <a:endParaRPr lang="zh-CN" altLang="en-US" sz="2000">
              <a:latin typeface="WPS灵秀黑" charset="-122"/>
              <a:ea typeface="WPS灵秀黑" charset="-122"/>
              <a:cs typeface="WPS灵秀黑" charset="-122"/>
            </a:endParaRPr>
          </a:p>
        </p:txBody>
      </p:sp>
    </p:spTree>
  </p:cSld>
  <p:clrMapOvr>
    <a:masterClrMapping/>
  </p:clrMapOvr>
  <p:transition advTm="3000">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68251"/>
            <a:ext cx="4572000" cy="2030095"/>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进行采访</a:t>
            </a:r>
            <a:r>
              <a:rPr lang="en-US" altLang="zh-CN"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深入</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了解</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48677" name="文本框 29"/>
          <p:cNvSpPr txBox="1"/>
          <p:nvPr/>
        </p:nvSpPr>
        <p:spPr>
          <a:xfrm>
            <a:off x="6507285" y="4183832"/>
            <a:ext cx="4579620" cy="281940"/>
          </a:xfrm>
          <a:prstGeom prst="rect">
            <a:avLst/>
          </a:prstGeom>
          <a:noFill/>
        </p:spPr>
        <p:txBody>
          <a:bodyPr wrap="square">
            <a:spAutoFit/>
          </a:bodyPr>
          <a:lstStyle/>
          <a:p>
            <a:endParaRPr lang="zh-CN" altLang="en-US" dirty="0"/>
          </a:p>
        </p:txBody>
      </p:sp>
      <p:sp>
        <p:nvSpPr>
          <p:cNvPr id="2" name="文本框 1"/>
          <p:cNvSpPr txBox="1"/>
          <p:nvPr/>
        </p:nvSpPr>
        <p:spPr>
          <a:xfrm>
            <a:off x="520065" y="967105"/>
            <a:ext cx="7308215" cy="1310005"/>
          </a:xfrm>
          <a:prstGeom prst="rect">
            <a:avLst/>
          </a:prstGeom>
          <a:noFill/>
        </p:spPr>
        <p:txBody>
          <a:bodyPr wrap="square" rtlCol="0">
            <a:noAutofit/>
          </a:bodyPr>
          <a:lstStyle/>
          <a:p>
            <a:pPr indent="457200">
              <a:lnSpc>
                <a:spcPct val="130000"/>
              </a:lnSpc>
              <a:buClrTx/>
              <a:buSzTx/>
              <a:buFontTx/>
            </a:pPr>
            <a:r>
              <a:rPr lang="zh-CN" altLang="en-US" sz="2000">
                <a:latin typeface="WPS灵秀黑" charset="-122"/>
                <a:ea typeface="WPS灵秀黑" charset="-122"/>
                <a:cs typeface="WPS灵秀黑" charset="-122"/>
              </a:rPr>
              <a:t>为了</a:t>
            </a:r>
            <a:r>
              <a:rPr lang="zh-CN" altLang="en-US" sz="2000">
                <a:latin typeface="WPS灵秀黑" charset="-122"/>
                <a:ea typeface="WPS灵秀黑" charset="-122"/>
                <a:cs typeface="WPS灵秀黑" charset="-122"/>
              </a:rPr>
              <a:t>进一步深入了解生成式人工智能在大学生创新思维培养中的实际使用情况及其面临的困境与潜力，我们依次采访了计科专业的大三学长、智科的大二学生以及纺织专业的大二学生。</a:t>
            </a:r>
            <a:endParaRPr lang="zh-CN" altLang="en-US" sz="2000">
              <a:latin typeface="WPS灵秀黑" charset="-122"/>
              <a:ea typeface="WPS灵秀黑" charset="-122"/>
              <a:cs typeface="WPS灵秀黑" charset="-122"/>
            </a:endParaRPr>
          </a:p>
        </p:txBody>
      </p:sp>
    </p:spTree>
  </p:cSld>
  <p:clrMapOvr>
    <a:masterClrMapping/>
  </p:clrMapOvr>
  <p:transition advTm="3000">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235" y="168275"/>
            <a:ext cx="4572000" cy="562610"/>
          </a:xfrm>
          <a:prstGeom prst="rect">
            <a:avLst/>
          </a:prstGeom>
          <a:noFill/>
        </p:spPr>
        <p:txBody>
          <a:bodyPr wrap="square">
            <a:no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采访</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部分内容分析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文本框 27"/>
          <p:cNvSpPr txBox="1"/>
          <p:nvPr>
            <p:custDataLst>
              <p:tags r:id="rId1"/>
            </p:custDataLst>
          </p:nvPr>
        </p:nvSpPr>
        <p:spPr>
          <a:xfrm>
            <a:off x="483235" y="3603625"/>
            <a:ext cx="7731125" cy="1235710"/>
          </a:xfrm>
          <a:prstGeom prst="rect">
            <a:avLst/>
          </a:prstGeom>
          <a:solidFill>
            <a:schemeClr val="bg1">
              <a:lumMod val="95000"/>
            </a:schemeClr>
          </a:solidFill>
          <a:ln w="12700">
            <a:solidFill>
              <a:schemeClr val="accent1"/>
            </a:solidFill>
          </a:ln>
        </p:spPr>
        <p:txBody>
          <a:bodyPr wrap="square" lIns="68580" tIns="34290" rIns="68580" bIns="34290" rtlCol="0">
            <a:noAutofit/>
          </a:bodyPr>
          <a:lstStyle/>
          <a:p>
            <a:pPr indent="539750">
              <a:lnSpc>
                <a:spcPct val="130000"/>
              </a:lnSpc>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建议：高校在推广</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时应充分考虑专业特性，针对不同学科设计个性化教学方案。例如理工科课程可强化</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在编程和技术研发中的应用，而艺术类课程则可以聚焦于创意设计和视觉化表达。</a:t>
            </a:r>
            <a:endPar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395605" y="916940"/>
            <a:ext cx="2816225" cy="444500"/>
          </a:xfrm>
          <a:prstGeom prst="rect">
            <a:avLst/>
          </a:prstGeom>
          <a:noFill/>
        </p:spPr>
        <p:txBody>
          <a:bodyPr wrap="square" rtlCol="0">
            <a:noAutofit/>
          </a:bodyPr>
          <a:p>
            <a:r>
              <a:rPr lang="en-US" altLang="zh-CN" sz="2000">
                <a:latin typeface="黑体" panose="02010609060101010101" pitchFamily="49" charset="-122"/>
                <a:ea typeface="黑体" panose="02010609060101010101" pitchFamily="49" charset="-122"/>
                <a:cs typeface="黑体" panose="02010609060101010101" pitchFamily="49" charset="-122"/>
              </a:rPr>
              <a:t>1.</a:t>
            </a:r>
            <a:r>
              <a:rPr lang="zh-CN" altLang="en-US" sz="2000">
                <a:latin typeface="黑体" panose="02010609060101010101" pitchFamily="49" charset="-122"/>
                <a:ea typeface="黑体" panose="02010609060101010101" pitchFamily="49" charset="-122"/>
                <a:cs typeface="黑体" panose="02010609060101010101" pitchFamily="49" charset="-122"/>
              </a:rPr>
              <a:t>使用频率与应用场景</a:t>
            </a:r>
            <a:endParaRPr lang="zh-CN" altLang="en-US" sz="2000">
              <a:latin typeface="黑体" panose="02010609060101010101" pitchFamily="49" charset="-122"/>
              <a:ea typeface="黑体" panose="02010609060101010101" pitchFamily="49" charset="-122"/>
              <a:cs typeface="黑体" panose="02010609060101010101" pitchFamily="49" charset="-122"/>
            </a:endParaRPr>
          </a:p>
        </p:txBody>
      </p:sp>
      <p:sp>
        <p:nvSpPr>
          <p:cNvPr id="9" name="文本框 8"/>
          <p:cNvSpPr txBox="1"/>
          <p:nvPr/>
        </p:nvSpPr>
        <p:spPr>
          <a:xfrm>
            <a:off x="614680" y="1492885"/>
            <a:ext cx="7914640" cy="1798320"/>
          </a:xfrm>
          <a:prstGeom prst="rect">
            <a:avLst/>
          </a:prstGeom>
          <a:noFill/>
        </p:spPr>
        <p:txBody>
          <a:bodyPr wrap="square" rtlCol="0">
            <a:noAutofit/>
          </a:bodyPr>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三位学生均表示自己已将生成式</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工具，如</a:t>
            </a:r>
            <a:r>
              <a:rPr lang="en-US" altLang="zh-CN" sz="1600">
                <a:latin typeface="黑体" panose="02010609060101010101" pitchFamily="49" charset="-122"/>
                <a:ea typeface="黑体" panose="02010609060101010101" pitchFamily="49" charset="-122"/>
                <a:cs typeface="黑体" panose="02010609060101010101" pitchFamily="49" charset="-122"/>
              </a:rPr>
              <a:t>ChatGPT</a:t>
            </a:r>
            <a:r>
              <a:rPr lang="zh-CN" altLang="en-US" sz="1600">
                <a:latin typeface="黑体" panose="02010609060101010101" pitchFamily="49" charset="-122"/>
                <a:ea typeface="黑体" panose="02010609060101010101" pitchFamily="49" charset="-122"/>
                <a:cs typeface="黑体" panose="02010609060101010101" pitchFamily="49" charset="-122"/>
              </a:rPr>
              <a:t>、</a:t>
            </a:r>
            <a:r>
              <a:rPr lang="en-US" altLang="zh-CN" sz="1600">
                <a:latin typeface="黑体" panose="02010609060101010101" pitchFamily="49" charset="-122"/>
                <a:ea typeface="黑体" panose="02010609060101010101" pitchFamily="49" charset="-122"/>
                <a:cs typeface="黑体" panose="02010609060101010101" pitchFamily="49" charset="-122"/>
              </a:rPr>
              <a:t>deepseek</a:t>
            </a:r>
            <a:r>
              <a:rPr lang="zh-CN" altLang="en-US" sz="1600">
                <a:latin typeface="黑体" panose="02010609060101010101" pitchFamily="49" charset="-122"/>
                <a:ea typeface="黑体" panose="02010609060101010101" pitchFamily="49" charset="-122"/>
                <a:cs typeface="黑体" panose="02010609060101010101" pitchFamily="49" charset="-122"/>
              </a:rPr>
              <a:t>等，融入到日常学习与创作流程中，且几乎已达到高频使用</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工具的程度，其中学生</a:t>
            </a:r>
            <a:r>
              <a:rPr lang="en-US" altLang="zh-CN" sz="1600">
                <a:latin typeface="黑体" panose="02010609060101010101" pitchFamily="49" charset="-122"/>
                <a:ea typeface="黑体" panose="02010609060101010101" pitchFamily="49" charset="-122"/>
                <a:cs typeface="黑体" panose="02010609060101010101" pitchFamily="49" charset="-122"/>
              </a:rPr>
              <a:t>2</a:t>
            </a:r>
            <a:r>
              <a:rPr lang="zh-CN" altLang="en-US" sz="1600">
                <a:latin typeface="黑体" panose="02010609060101010101" pitchFamily="49" charset="-122"/>
                <a:ea typeface="黑体" panose="02010609060101010101" pitchFamily="49" charset="-122"/>
                <a:cs typeface="黑体" panose="02010609060101010101" pitchFamily="49" charset="-122"/>
              </a:rPr>
              <a:t>和学生</a:t>
            </a:r>
            <a:r>
              <a:rPr lang="en-US" altLang="zh-CN" sz="1600">
                <a:latin typeface="黑体" panose="02010609060101010101" pitchFamily="49" charset="-122"/>
                <a:ea typeface="黑体" panose="02010609060101010101" pitchFamily="49" charset="-122"/>
                <a:cs typeface="黑体" panose="02010609060101010101" pitchFamily="49" charset="-122"/>
              </a:rPr>
              <a:t>3</a:t>
            </a:r>
            <a:r>
              <a:rPr lang="zh-CN" altLang="en-US" sz="1600">
                <a:latin typeface="黑体" panose="02010609060101010101" pitchFamily="49" charset="-122"/>
                <a:ea typeface="黑体" panose="02010609060101010101" pitchFamily="49" charset="-122"/>
                <a:cs typeface="黑体" panose="02010609060101010101" pitchFamily="49" charset="-122"/>
              </a:rPr>
              <a:t>每天都会与</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互动，而学生</a:t>
            </a:r>
            <a:r>
              <a:rPr lang="en-US" altLang="zh-CN" sz="1600">
                <a:latin typeface="黑体" panose="02010609060101010101" pitchFamily="49" charset="-122"/>
                <a:ea typeface="黑体" panose="02010609060101010101" pitchFamily="49" charset="-122"/>
                <a:cs typeface="黑体" panose="02010609060101010101" pitchFamily="49" charset="-122"/>
              </a:rPr>
              <a:t>1</a:t>
            </a:r>
            <a:r>
              <a:rPr lang="zh-CN" altLang="en-US" sz="1600">
                <a:latin typeface="黑体" panose="02010609060101010101" pitchFamily="49" charset="-122"/>
                <a:ea typeface="黑体" panose="02010609060101010101" pitchFamily="49" charset="-122"/>
                <a:cs typeface="黑体" panose="02010609060101010101" pitchFamily="49" charset="-122"/>
              </a:rPr>
              <a:t>则每周使用</a:t>
            </a:r>
            <a:r>
              <a:rPr lang="en-US" altLang="zh-CN" sz="1600">
                <a:latin typeface="黑体" panose="02010609060101010101" pitchFamily="49" charset="-122"/>
                <a:ea typeface="黑体" panose="02010609060101010101" pitchFamily="49" charset="-122"/>
                <a:cs typeface="黑体" panose="02010609060101010101" pitchFamily="49" charset="-122"/>
              </a:rPr>
              <a:t>4-5</a:t>
            </a:r>
            <a:r>
              <a:rPr lang="zh-CN" altLang="en-US" sz="1600">
                <a:latin typeface="黑体" panose="02010609060101010101" pitchFamily="49" charset="-122"/>
                <a:ea typeface="黑体" panose="02010609060101010101" pitchFamily="49" charset="-122"/>
                <a:cs typeface="黑体" panose="02010609060101010101" pitchFamily="49" charset="-122"/>
              </a:rPr>
              <a:t>天。</a:t>
            </a:r>
            <a:endParaRPr lang="zh-CN" altLang="en-US" sz="1600">
              <a:latin typeface="黑体" panose="02010609060101010101" pitchFamily="49" charset="-122"/>
              <a:ea typeface="黑体" panose="02010609060101010101" pitchFamily="49" charset="-122"/>
              <a:cs typeface="黑体" panose="02010609060101010101" pitchFamily="49" charset="-122"/>
            </a:endParaRPr>
          </a:p>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尽管三位同学使用生成式</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频率相似，但使用的具体场景会存在显著差异。例如学生</a:t>
            </a:r>
            <a:r>
              <a:rPr lang="en-US" altLang="zh-CN" sz="1600">
                <a:latin typeface="黑体" panose="02010609060101010101" pitchFamily="49" charset="-122"/>
                <a:ea typeface="黑体" panose="02010609060101010101" pitchFamily="49" charset="-122"/>
                <a:cs typeface="黑体" panose="02010609060101010101" pitchFamily="49" charset="-122"/>
              </a:rPr>
              <a:t>1</a:t>
            </a:r>
            <a:r>
              <a:rPr lang="zh-CN" altLang="en-US" sz="1600">
                <a:latin typeface="黑体" panose="02010609060101010101" pitchFamily="49" charset="-122"/>
                <a:ea typeface="黑体" panose="02010609060101010101" pitchFamily="49" charset="-122"/>
                <a:cs typeface="黑体" panose="02010609060101010101" pitchFamily="49" charset="-122"/>
              </a:rPr>
              <a:t>更倾向于利用</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在编程调试、项目建模与技术报告撰写中使用</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；学生</a:t>
            </a:r>
            <a:r>
              <a:rPr lang="en-US" altLang="zh-CN" sz="1600">
                <a:latin typeface="黑体" panose="02010609060101010101" pitchFamily="49" charset="-122"/>
                <a:ea typeface="黑体" panose="02010609060101010101" pitchFamily="49" charset="-122"/>
                <a:cs typeface="黑体" panose="02010609060101010101" pitchFamily="49" charset="-122"/>
              </a:rPr>
              <a:t>2</a:t>
            </a:r>
            <a:r>
              <a:rPr lang="zh-CN" altLang="en-US" sz="1600">
                <a:latin typeface="黑体" panose="02010609060101010101" pitchFamily="49" charset="-122"/>
                <a:ea typeface="黑体" panose="02010609060101010101" pitchFamily="49" charset="-122"/>
                <a:cs typeface="黑体" panose="02010609060101010101" pitchFamily="49" charset="-122"/>
              </a:rPr>
              <a:t>侧重于跨学科知识整合，将多领域的理论融入自己的研究；学生</a:t>
            </a:r>
            <a:r>
              <a:rPr lang="en-US" altLang="zh-CN" sz="1600">
                <a:latin typeface="黑体" panose="02010609060101010101" pitchFamily="49" charset="-122"/>
                <a:ea typeface="黑体" panose="02010609060101010101" pitchFamily="49" charset="-122"/>
                <a:cs typeface="黑体" panose="02010609060101010101" pitchFamily="49" charset="-122"/>
              </a:rPr>
              <a:t>3</a:t>
            </a:r>
            <a:r>
              <a:rPr lang="zh-CN" altLang="en-US" sz="1600">
                <a:latin typeface="黑体" panose="02010609060101010101" pitchFamily="49" charset="-122"/>
                <a:ea typeface="黑体" panose="02010609060101010101" pitchFamily="49" charset="-122"/>
                <a:cs typeface="黑体" panose="02010609060101010101" pitchFamily="49" charset="-122"/>
              </a:rPr>
              <a:t>则将</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广泛应用于创意图案设计、材料调研与报告逻辑梳理中，其应用场景更具艺术性和实践性。</a:t>
            </a:r>
            <a:endParaRPr lang="zh-CN" altLang="en-US" sz="160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advTm="3000">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235" y="168275"/>
            <a:ext cx="4572000" cy="562610"/>
          </a:xfrm>
          <a:prstGeom prst="rect">
            <a:avLst/>
          </a:prstGeom>
          <a:noFill/>
        </p:spPr>
        <p:txBody>
          <a:bodyPr wrap="square">
            <a:no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采访</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部分内容分析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文本框 27"/>
          <p:cNvSpPr txBox="1"/>
          <p:nvPr>
            <p:custDataLst>
              <p:tags r:id="rId1"/>
            </p:custDataLst>
          </p:nvPr>
        </p:nvSpPr>
        <p:spPr>
          <a:xfrm>
            <a:off x="483235" y="3603625"/>
            <a:ext cx="7731125" cy="1235710"/>
          </a:xfrm>
          <a:prstGeom prst="rect">
            <a:avLst/>
          </a:prstGeom>
          <a:solidFill>
            <a:schemeClr val="bg1">
              <a:lumMod val="95000"/>
            </a:schemeClr>
          </a:solidFill>
          <a:ln w="12700">
            <a:solidFill>
              <a:schemeClr val="accent1"/>
            </a:solidFill>
          </a:ln>
        </p:spPr>
        <p:txBody>
          <a:bodyPr wrap="square" lIns="68580" tIns="34290" rIns="68580" bIns="34290" rtlCol="0">
            <a:noAutofit/>
          </a:bodyPr>
          <a:lstStyle/>
          <a:p>
            <a:pPr indent="539750">
              <a:lnSpc>
                <a:spcPct val="130000"/>
              </a:lnSpc>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建议：在面对这些问题时，高校应强化学生批判性思维训练，鼓励学生质疑和验证</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生成内容；其次，高校应建立透明评价机制，要求学生说明</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参与的具体程度，以避免学术不端行为。</a:t>
            </a:r>
            <a:endPar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395605" y="916940"/>
            <a:ext cx="4411980" cy="444500"/>
          </a:xfrm>
          <a:prstGeom prst="rect">
            <a:avLst/>
          </a:prstGeom>
          <a:noFill/>
        </p:spPr>
        <p:txBody>
          <a:bodyPr wrap="square" rtlCol="0">
            <a:noAutofit/>
          </a:bodyPr>
          <a:p>
            <a:r>
              <a:rPr lang="en-US" altLang="zh-CN" sz="2000">
                <a:latin typeface="黑体" panose="02010609060101010101" pitchFamily="49" charset="-122"/>
                <a:ea typeface="黑体" panose="02010609060101010101" pitchFamily="49" charset="-122"/>
                <a:cs typeface="黑体" panose="02010609060101010101" pitchFamily="49" charset="-122"/>
              </a:rPr>
              <a:t>2.</a:t>
            </a:r>
            <a:r>
              <a:rPr lang="zh-CN" altLang="en-US" sz="2000">
                <a:latin typeface="黑体" panose="02010609060101010101" pitchFamily="49" charset="-122"/>
                <a:ea typeface="黑体" panose="02010609060101010101" pitchFamily="49" charset="-122"/>
                <a:cs typeface="黑体" panose="02010609060101010101" pitchFamily="49" charset="-122"/>
              </a:rPr>
              <a:t>生成式</a:t>
            </a:r>
            <a:r>
              <a:rPr lang="en-US" altLang="zh-CN" sz="2000">
                <a:latin typeface="黑体" panose="02010609060101010101" pitchFamily="49" charset="-122"/>
                <a:ea typeface="黑体" panose="02010609060101010101" pitchFamily="49" charset="-122"/>
                <a:cs typeface="黑体" panose="02010609060101010101" pitchFamily="49" charset="-122"/>
              </a:rPr>
              <a:t>AI</a:t>
            </a:r>
            <a:r>
              <a:rPr lang="zh-CN" altLang="en-US" sz="2000">
                <a:latin typeface="黑体" panose="02010609060101010101" pitchFamily="49" charset="-122"/>
                <a:ea typeface="黑体" panose="02010609060101010101" pitchFamily="49" charset="-122"/>
                <a:cs typeface="黑体" panose="02010609060101010101" pitchFamily="49" charset="-122"/>
              </a:rPr>
              <a:t>对创新思维的促进与弊端</a:t>
            </a:r>
            <a:endParaRPr lang="zh-CN" altLang="en-US" sz="2000">
              <a:latin typeface="黑体" panose="02010609060101010101" pitchFamily="49" charset="-122"/>
              <a:ea typeface="黑体" panose="02010609060101010101" pitchFamily="49" charset="-122"/>
              <a:cs typeface="黑体" panose="02010609060101010101" pitchFamily="49" charset="-122"/>
            </a:endParaRPr>
          </a:p>
        </p:txBody>
      </p:sp>
      <p:sp>
        <p:nvSpPr>
          <p:cNvPr id="9" name="文本框 8"/>
          <p:cNvSpPr txBox="1"/>
          <p:nvPr/>
        </p:nvSpPr>
        <p:spPr>
          <a:xfrm>
            <a:off x="614680" y="1426845"/>
            <a:ext cx="7914640" cy="2111375"/>
          </a:xfrm>
          <a:prstGeom prst="rect">
            <a:avLst/>
          </a:prstGeom>
          <a:noFill/>
        </p:spPr>
        <p:txBody>
          <a:bodyPr wrap="square" rtlCol="0">
            <a:noAutofit/>
          </a:bodyPr>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三位同学不约而同地认为</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在创新思维培养中起到了积极作用，并都举出自己的亲身经历，表示</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有时提供自己未曾想到的解决问题角度与意想不到的</a:t>
            </a:r>
            <a:r>
              <a:rPr lang="zh-CN" altLang="en-US" sz="1600">
                <a:latin typeface="黑体" panose="02010609060101010101" pitchFamily="49" charset="-122"/>
                <a:ea typeface="黑体" panose="02010609060101010101" pitchFamily="49" charset="-122"/>
                <a:cs typeface="黑体" panose="02010609060101010101" pitchFamily="49" charset="-122"/>
              </a:rPr>
              <a:t>灵感。</a:t>
            </a:r>
            <a:endParaRPr lang="zh-CN" altLang="en-US" sz="1600">
              <a:latin typeface="黑体" panose="02010609060101010101" pitchFamily="49" charset="-122"/>
              <a:ea typeface="黑体" panose="02010609060101010101" pitchFamily="49" charset="-122"/>
              <a:cs typeface="黑体" panose="02010609060101010101" pitchFamily="49" charset="-122"/>
            </a:endParaRPr>
          </a:p>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学生</a:t>
            </a:r>
            <a:r>
              <a:rPr lang="en-US" altLang="zh-CN" sz="1600">
                <a:latin typeface="黑体" panose="02010609060101010101" pitchFamily="49" charset="-122"/>
                <a:ea typeface="黑体" panose="02010609060101010101" pitchFamily="49" charset="-122"/>
                <a:cs typeface="黑体" panose="02010609060101010101" pitchFamily="49" charset="-122"/>
              </a:rPr>
              <a:t>2</a:t>
            </a:r>
            <a:r>
              <a:rPr lang="zh-CN" altLang="en-US" sz="1600">
                <a:latin typeface="黑体" panose="02010609060101010101" pitchFamily="49" charset="-122"/>
                <a:ea typeface="黑体" panose="02010609060101010101" pitchFamily="49" charset="-122"/>
                <a:cs typeface="黑体" panose="02010609060101010101" pitchFamily="49" charset="-122"/>
              </a:rPr>
              <a:t>则认为其优势在于从不同方向抛出可能性，帮她突破思维惯性。学生</a:t>
            </a:r>
            <a:r>
              <a:rPr lang="en-US" altLang="zh-CN" sz="1600">
                <a:latin typeface="黑体" panose="02010609060101010101" pitchFamily="49" charset="-122"/>
                <a:ea typeface="黑体" panose="02010609060101010101" pitchFamily="49" charset="-122"/>
                <a:cs typeface="黑体" panose="02010609060101010101" pitchFamily="49" charset="-122"/>
              </a:rPr>
              <a:t>3</a:t>
            </a:r>
            <a:r>
              <a:rPr lang="zh-CN" altLang="en-US" sz="1600">
                <a:latin typeface="黑体" panose="02010609060101010101" pitchFamily="49" charset="-122"/>
                <a:ea typeface="黑体" panose="02010609060101010101" pitchFamily="49" charset="-122"/>
                <a:cs typeface="黑体" panose="02010609060101010101" pitchFamily="49" charset="-122"/>
              </a:rPr>
              <a:t>也指出它不是只给一个答案，而是会带你从设计理念、用户场景到功能实现一层层推进。</a:t>
            </a:r>
            <a:endParaRPr lang="zh-CN" altLang="en-US" sz="1600">
              <a:latin typeface="黑体" panose="02010609060101010101" pitchFamily="49" charset="-122"/>
              <a:ea typeface="黑体" panose="02010609060101010101" pitchFamily="49" charset="-122"/>
              <a:cs typeface="黑体" panose="02010609060101010101" pitchFamily="49" charset="-122"/>
            </a:endParaRPr>
          </a:p>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然而，</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的使用也伴随着一些风险和挑战。首先是准确性问题，学生</a:t>
            </a:r>
            <a:r>
              <a:rPr lang="en-US" altLang="zh-CN" sz="1600">
                <a:latin typeface="黑体" panose="02010609060101010101" pitchFamily="49" charset="-122"/>
                <a:ea typeface="黑体" panose="02010609060101010101" pitchFamily="49" charset="-122"/>
                <a:cs typeface="黑体" panose="02010609060101010101" pitchFamily="49" charset="-122"/>
              </a:rPr>
              <a:t>3</a:t>
            </a:r>
            <a:r>
              <a:rPr lang="zh-CN" altLang="en-US" sz="1600">
                <a:latin typeface="黑体" panose="02010609060101010101" pitchFamily="49" charset="-122"/>
                <a:ea typeface="黑体" panose="02010609060101010101" pitchFamily="49" charset="-122"/>
                <a:cs typeface="黑体" panose="02010609060101010101" pitchFamily="49" charset="-122"/>
              </a:rPr>
              <a:t>曾在查阅竹炭相关方面数据时发现了</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提供的答案存在错误，导致他不得不花费额外时间核对资料；其次是模板化思维的风险，学生</a:t>
            </a:r>
            <a:r>
              <a:rPr lang="en-US" altLang="zh-CN" sz="1600">
                <a:latin typeface="黑体" panose="02010609060101010101" pitchFamily="49" charset="-122"/>
                <a:ea typeface="黑体" panose="02010609060101010101" pitchFamily="49" charset="-122"/>
                <a:cs typeface="黑体" panose="02010609060101010101" pitchFamily="49" charset="-122"/>
              </a:rPr>
              <a:t>1</a:t>
            </a:r>
            <a:r>
              <a:rPr lang="zh-CN" altLang="en-US" sz="1600">
                <a:latin typeface="黑体" panose="02010609060101010101" pitchFamily="49" charset="-122"/>
                <a:ea typeface="黑体" panose="02010609060101010101" pitchFamily="49" charset="-122"/>
                <a:cs typeface="黑体" panose="02010609060101010101" pitchFamily="49" charset="-122"/>
              </a:rPr>
              <a:t>担心过度依赖</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会削弱学生的独立思考能力，如果考试随便用</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，大家可能会依赖现成答案，而不是自己推导。</a:t>
            </a:r>
            <a:endParaRPr lang="zh-CN" altLang="en-US" sz="160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advTm="3000">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506797" y="213416"/>
            <a:ext cx="5648103" cy="414020"/>
          </a:xfrm>
          <a:prstGeom prst="rect">
            <a:avLst/>
          </a:prstGeom>
          <a:ln>
            <a:noFill/>
          </a:ln>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100" b="1" i="0" u="none" strike="noStrike" kern="1200" cap="none" spc="0" normalizeH="0" baseline="0" noProof="0" dirty="0">
                <a:ln>
                  <a:noFill/>
                </a:ln>
                <a:solidFill>
                  <a:srgbClr val="C00000"/>
                </a:solidFill>
                <a:effectLst/>
                <a:uLnTx/>
                <a:uFillTx/>
                <a:latin typeface="微软雅黑" panose="020B0503020204020204" pitchFamily="34" charset="-122"/>
                <a:ea typeface="微软雅黑" panose="020B0503020204020204" pitchFamily="34" charset="-122"/>
                <a:cs typeface="+mn-cs"/>
              </a:rPr>
              <a:t>任务分配</a:t>
            </a:r>
            <a:endParaRPr kumimoji="0" lang="zh-CN" altLang="en-US" sz="2100" b="1" i="0" u="none" strike="noStrike" kern="1200" cap="none" spc="0" normalizeH="0" baseline="0" noProof="0" dirty="0">
              <a:ln>
                <a:noFill/>
              </a:ln>
              <a:solidFill>
                <a:srgbClr val="C00000"/>
              </a:solidFill>
              <a:effectLst/>
              <a:uLnTx/>
              <a:uFillTx/>
              <a:latin typeface="微软雅黑" panose="020B0503020204020204" pitchFamily="34" charset="-122"/>
              <a:ea typeface="微软雅黑" panose="020B0503020204020204" pitchFamily="34" charset="-122"/>
              <a:cs typeface="+mn-cs"/>
            </a:endParaRPr>
          </a:p>
        </p:txBody>
      </p:sp>
      <p:sp>
        <p:nvSpPr>
          <p:cNvPr id="5" name="矩形 4"/>
          <p:cNvSpPr/>
          <p:nvPr>
            <p:custDataLst>
              <p:tags r:id="rId2"/>
            </p:custDataLst>
          </p:nvPr>
        </p:nvSpPr>
        <p:spPr>
          <a:xfrm>
            <a:off x="561975" y="1037523"/>
            <a:ext cx="7762875" cy="588645"/>
          </a:xfrm>
          <a:prstGeom prst="rect">
            <a:avLst/>
          </a:prstGeom>
          <a:ln>
            <a:solidFill>
              <a:srgbClr val="C00000"/>
            </a:solidFill>
          </a:ln>
        </p:spPr>
        <p:txBody>
          <a:bodyPr wrap="square">
            <a:spAutoFit/>
          </a:bodyPr>
          <a:lstStyle/>
          <a:p>
            <a:pPr marL="285750" marR="0" lvl="0" indent="-285750" algn="l" defTabSz="457200" rtl="0" eaLnBrk="1" fontAlgn="auto" latinLnBrk="0" hangingPunct="1">
              <a:lnSpc>
                <a:spcPct val="120000"/>
              </a:lnSpc>
              <a:spcBef>
                <a:spcPts val="0"/>
              </a:spcBef>
              <a:spcAft>
                <a:spcPts val="0"/>
              </a:spcAft>
              <a:buClr>
                <a:srgbClr val="C00000"/>
              </a:buClr>
              <a:buSzTx/>
              <a:buFont typeface="Wingdings" panose="05000000000000000000" pitchFamily="2" charset="2"/>
              <a:buChar char="u"/>
              <a:defRPr/>
            </a:pPr>
            <a:r>
              <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查阅相关文献，做好记录并制作线上问卷</a:t>
            </a:r>
            <a:r>
              <a:rPr kumimoji="0" lang="en-US" altLang="zh-CN"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t>
            </a:r>
            <a:endPar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457200" rtl="0" eaLnBrk="1" fontAlgn="auto" latinLnBrk="0" hangingPunct="1">
              <a:lnSpc>
                <a:spcPct val="120000"/>
              </a:lnSpc>
              <a:spcBef>
                <a:spcPts val="0"/>
              </a:spcBef>
              <a:spcAft>
                <a:spcPts val="0"/>
              </a:spcAft>
              <a:buClr>
                <a:srgbClr val="C00000"/>
              </a:buClr>
              <a:buSzTx/>
              <a:buFont typeface="Wingdings" panose="05000000000000000000" pitchFamily="2" charset="2"/>
              <a:buChar char="u"/>
              <a:defRPr/>
            </a:pPr>
            <a:r>
              <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投放线下问卷</a:t>
            </a:r>
            <a:r>
              <a:rPr kumimoji="0" lang="en-US" altLang="zh-CN"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&amp;</a:t>
            </a:r>
            <a:r>
              <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线上线下问卷数据分析</a:t>
            </a:r>
            <a:r>
              <a:rPr kumimoji="0" lang="en-US" altLang="zh-CN"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t>
            </a:r>
            <a:endPar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6" name="矩形 5"/>
          <p:cNvSpPr/>
          <p:nvPr>
            <p:custDataLst>
              <p:tags r:id="rId3"/>
            </p:custDataLst>
          </p:nvPr>
        </p:nvSpPr>
        <p:spPr>
          <a:xfrm>
            <a:off x="561975" y="709883"/>
            <a:ext cx="1211580" cy="299085"/>
          </a:xfrm>
          <a:prstGeom prst="rect">
            <a:avLst/>
          </a:prstGeom>
          <a:solidFill>
            <a:srgbClr val="C00000"/>
          </a:solidFill>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rPr>
              <a:t>线上线下问卷</a:t>
            </a:r>
            <a:endParaRPr kumimoji="0" lang="zh-CN" altLang="en-US"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endParaRPr>
          </a:p>
        </p:txBody>
      </p:sp>
      <p:sp>
        <p:nvSpPr>
          <p:cNvPr id="7" name="矩形 6"/>
          <p:cNvSpPr/>
          <p:nvPr>
            <p:custDataLst>
              <p:tags r:id="rId4"/>
            </p:custDataLst>
          </p:nvPr>
        </p:nvSpPr>
        <p:spPr>
          <a:xfrm>
            <a:off x="561975" y="2133595"/>
            <a:ext cx="7762875" cy="339725"/>
          </a:xfrm>
          <a:prstGeom prst="rect">
            <a:avLst/>
          </a:prstGeom>
          <a:ln>
            <a:solidFill>
              <a:srgbClr val="C00000"/>
            </a:solidFill>
          </a:ln>
        </p:spPr>
        <p:txBody>
          <a:bodyPr wrap="square">
            <a:spAutoFit/>
          </a:bodyPr>
          <a:lstStyle/>
          <a:p>
            <a:pPr marL="285750" marR="0" lvl="0" indent="-285750" algn="l" defTabSz="457200" rtl="0" eaLnBrk="1" fontAlgn="auto" latinLnBrk="0" hangingPunct="1">
              <a:lnSpc>
                <a:spcPct val="120000"/>
              </a:lnSpc>
              <a:spcBef>
                <a:spcPts val="0"/>
              </a:spcBef>
              <a:spcAft>
                <a:spcPts val="0"/>
              </a:spcAft>
              <a:buClr>
                <a:srgbClr val="C00000"/>
              </a:buClr>
              <a:buSzTx/>
              <a:buFont typeface="Wingdings" panose="05000000000000000000" pitchFamily="2" charset="2"/>
              <a:buChar char="u"/>
              <a:defRPr/>
            </a:pPr>
            <a:r>
              <a:rPr lang="zh-CN" altLang="en-US"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联系预约采访对象，设计采访提纲，进行线下采访</a:t>
            </a:r>
            <a:r>
              <a:rPr lang="en-US" altLang="zh-CN"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&amp;</a:t>
            </a:r>
            <a:r>
              <a:rPr lang="zh-CN" altLang="en-US"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线下采访分析</a:t>
            </a:r>
            <a:r>
              <a:rPr lang="en-US" altLang="zh-CN"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a:t>
            </a:r>
            <a:endPar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endParaRPr>
          </a:p>
        </p:txBody>
      </p:sp>
      <p:sp>
        <p:nvSpPr>
          <p:cNvPr id="8" name="矩形 7"/>
          <p:cNvSpPr/>
          <p:nvPr>
            <p:custDataLst>
              <p:tags r:id="rId5"/>
            </p:custDataLst>
          </p:nvPr>
        </p:nvSpPr>
        <p:spPr>
          <a:xfrm>
            <a:off x="561975" y="1834578"/>
            <a:ext cx="868680" cy="299085"/>
          </a:xfrm>
          <a:prstGeom prst="rect">
            <a:avLst/>
          </a:prstGeom>
          <a:solidFill>
            <a:srgbClr val="C00000"/>
          </a:solidFill>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rPr>
              <a:t>线下采访</a:t>
            </a:r>
            <a:endParaRPr kumimoji="0" lang="zh-CN" altLang="en-US"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endParaRPr>
          </a:p>
        </p:txBody>
      </p:sp>
      <p:sp>
        <p:nvSpPr>
          <p:cNvPr id="9" name="矩形 8"/>
          <p:cNvSpPr/>
          <p:nvPr/>
        </p:nvSpPr>
        <p:spPr>
          <a:xfrm>
            <a:off x="561975" y="2962157"/>
            <a:ext cx="7762875" cy="588645"/>
          </a:xfrm>
          <a:prstGeom prst="rect">
            <a:avLst/>
          </a:prstGeom>
          <a:ln>
            <a:solidFill>
              <a:srgbClr val="C00000"/>
            </a:solidFill>
          </a:ln>
        </p:spPr>
        <p:txBody>
          <a:bodyPr wrap="square">
            <a:spAutoFit/>
          </a:bodyPr>
          <a:lstStyle/>
          <a:p>
            <a:pPr marL="285750" marR="0" lvl="0" indent="-285750" algn="l" defTabSz="457200" rtl="0" eaLnBrk="1" fontAlgn="auto" latinLnBrk="0" hangingPunct="1">
              <a:lnSpc>
                <a:spcPct val="120000"/>
              </a:lnSpc>
              <a:spcBef>
                <a:spcPts val="0"/>
              </a:spcBef>
              <a:spcAft>
                <a:spcPts val="0"/>
              </a:spcAft>
              <a:buClr>
                <a:srgbClr val="C00000"/>
              </a:buClr>
              <a:buSzTx/>
              <a:buFont typeface="Wingdings" panose="05000000000000000000" pitchFamily="2" charset="2"/>
              <a:buChar char="u"/>
              <a:defRPr/>
            </a:pPr>
            <a:r>
              <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查找论文文献，论文报告撰写</a:t>
            </a:r>
            <a:r>
              <a:rPr lang="en-US" altLang="zh-CN"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a:t>
            </a:r>
            <a:endPar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457200" rtl="0" eaLnBrk="1" fontAlgn="auto" latinLnBrk="0" hangingPunct="1">
              <a:lnSpc>
                <a:spcPct val="120000"/>
              </a:lnSpc>
              <a:spcBef>
                <a:spcPts val="0"/>
              </a:spcBef>
              <a:spcAft>
                <a:spcPts val="0"/>
              </a:spcAft>
              <a:buClr>
                <a:srgbClr val="C00000"/>
              </a:buClr>
              <a:buSzTx/>
              <a:buFont typeface="Wingdings" panose="05000000000000000000" pitchFamily="2" charset="2"/>
              <a:buChar char="u"/>
              <a:defRPr/>
            </a:pPr>
            <a:r>
              <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论文格式与内容修改</a:t>
            </a:r>
            <a:r>
              <a:rPr kumimoji="0" lang="en-US" altLang="zh-CN"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t>
            </a:r>
            <a:endPar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10" name="矩形 9"/>
          <p:cNvSpPr/>
          <p:nvPr>
            <p:custDataLst>
              <p:tags r:id="rId6"/>
            </p:custDataLst>
          </p:nvPr>
        </p:nvSpPr>
        <p:spPr>
          <a:xfrm>
            <a:off x="561975" y="2663197"/>
            <a:ext cx="525780" cy="299085"/>
          </a:xfrm>
          <a:prstGeom prst="rect">
            <a:avLst/>
          </a:prstGeom>
          <a:solidFill>
            <a:srgbClr val="C00000"/>
          </a:solidFill>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rPr>
              <a:t>论文</a:t>
            </a:r>
            <a:endParaRPr kumimoji="0" lang="zh-CN" altLang="en-US"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endParaRPr>
          </a:p>
        </p:txBody>
      </p:sp>
      <p:sp>
        <p:nvSpPr>
          <p:cNvPr id="14" name="矩形 13"/>
          <p:cNvSpPr/>
          <p:nvPr>
            <p:custDataLst>
              <p:tags r:id="rId7"/>
            </p:custDataLst>
          </p:nvPr>
        </p:nvSpPr>
        <p:spPr>
          <a:xfrm>
            <a:off x="561975" y="3807523"/>
            <a:ext cx="450215" cy="299085"/>
          </a:xfrm>
          <a:prstGeom prst="rect">
            <a:avLst/>
          </a:prstGeom>
          <a:solidFill>
            <a:srgbClr val="C00000"/>
          </a:solidFill>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rPr>
              <a:t>PPT</a:t>
            </a:r>
            <a:endParaRPr kumimoji="0" lang="en-US" altLang="zh-CN"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endParaRPr>
          </a:p>
        </p:txBody>
      </p:sp>
      <p:sp>
        <p:nvSpPr>
          <p:cNvPr id="15" name="矩形 14"/>
          <p:cNvSpPr/>
          <p:nvPr>
            <p:custDataLst>
              <p:tags r:id="rId8"/>
            </p:custDataLst>
          </p:nvPr>
        </p:nvSpPr>
        <p:spPr>
          <a:xfrm>
            <a:off x="561975" y="4106588"/>
            <a:ext cx="7762875" cy="588645"/>
          </a:xfrm>
          <a:prstGeom prst="rect">
            <a:avLst/>
          </a:prstGeom>
          <a:ln>
            <a:solidFill>
              <a:srgbClr val="C00000"/>
            </a:solidFill>
          </a:ln>
        </p:spPr>
        <p:txBody>
          <a:bodyPr wrap="square">
            <a:spAutoFit/>
          </a:bodyPr>
          <a:lstStyle/>
          <a:p>
            <a:pPr marL="285750" marR="0" lvl="0" indent="-285750" algn="l" defTabSz="457200" rtl="0" eaLnBrk="1" fontAlgn="auto" latinLnBrk="0" hangingPunct="1">
              <a:lnSpc>
                <a:spcPct val="120000"/>
              </a:lnSpc>
              <a:spcBef>
                <a:spcPts val="0"/>
              </a:spcBef>
              <a:spcAft>
                <a:spcPts val="0"/>
              </a:spcAft>
              <a:buClr>
                <a:srgbClr val="C00000"/>
              </a:buClr>
              <a:buSzTx/>
              <a:buFont typeface="Wingdings" panose="05000000000000000000" pitchFamily="2" charset="2"/>
              <a:buChar char="u"/>
              <a:defRPr/>
            </a:pPr>
            <a:r>
              <a:rPr kumimoji="0" lang="en-US" altLang="zh-CN"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PPT</a:t>
            </a:r>
            <a:r>
              <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构思制作</a:t>
            </a:r>
            <a:r>
              <a:rPr lang="en-US" altLang="zh-CN" noProof="0" dirty="0">
                <a:ln>
                  <a:noFill/>
                </a:ln>
                <a:solidFill>
                  <a:prstClr val="black"/>
                </a:solidFill>
                <a:effectLst/>
                <a:uLnTx/>
                <a:uFillTx/>
                <a:latin typeface="微软雅黑" panose="020B0503020204020204" pitchFamily="34" charset="-122"/>
                <a:ea typeface="微软雅黑" panose="020B0503020204020204" pitchFamily="34" charset="-122"/>
                <a:sym typeface="+mn-ea"/>
              </a:rPr>
              <a:t>——</a:t>
            </a:r>
            <a:endPar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457200" rtl="0" eaLnBrk="1" fontAlgn="auto" latinLnBrk="0" hangingPunct="1">
              <a:lnSpc>
                <a:spcPct val="120000"/>
              </a:lnSpc>
              <a:spcBef>
                <a:spcPts val="0"/>
              </a:spcBef>
              <a:spcAft>
                <a:spcPts val="0"/>
              </a:spcAft>
              <a:buClr>
                <a:srgbClr val="C00000"/>
              </a:buClr>
              <a:buSzTx/>
              <a:buFont typeface="Wingdings" panose="05000000000000000000" pitchFamily="2" charset="2"/>
              <a:buChar char="u"/>
              <a:defRPr/>
            </a:pPr>
            <a:r>
              <a:rPr kumimoji="0" lang="en-US" altLang="zh-CN"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PPT</a:t>
            </a:r>
            <a:r>
              <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演讲汇报</a:t>
            </a:r>
            <a:r>
              <a:rPr kumimoji="0" lang="en-US" altLang="zh-CN"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t>
            </a:r>
            <a:endParaRPr kumimoji="0" lang="zh-CN" altLang="en-US"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advTm="3000">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235" y="168275"/>
            <a:ext cx="4572000" cy="562610"/>
          </a:xfrm>
          <a:prstGeom prst="rect">
            <a:avLst/>
          </a:prstGeom>
          <a:noFill/>
        </p:spPr>
        <p:txBody>
          <a:bodyPr wrap="square">
            <a:no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采访</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部分内容分析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文本框 27"/>
          <p:cNvSpPr txBox="1"/>
          <p:nvPr>
            <p:custDataLst>
              <p:tags r:id="rId1"/>
            </p:custDataLst>
          </p:nvPr>
        </p:nvSpPr>
        <p:spPr>
          <a:xfrm>
            <a:off x="140970" y="3305810"/>
            <a:ext cx="8581390" cy="1560195"/>
          </a:xfrm>
          <a:prstGeom prst="rect">
            <a:avLst/>
          </a:prstGeom>
          <a:solidFill>
            <a:schemeClr val="bg1">
              <a:lumMod val="95000"/>
            </a:schemeClr>
          </a:solidFill>
          <a:ln w="12700">
            <a:solidFill>
              <a:schemeClr val="accent1"/>
            </a:solidFill>
          </a:ln>
        </p:spPr>
        <p:txBody>
          <a:bodyPr wrap="square" lIns="68580" tIns="34290" rIns="68580" bIns="34290" rtlCol="0">
            <a:noAutofit/>
          </a:bodyPr>
          <a:lstStyle/>
          <a:p>
            <a:pPr indent="539750">
              <a:lnSpc>
                <a:spcPct val="130000"/>
              </a:lnSpc>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建议：基于以上三位同学的观点，社会和政府及其相关机构应该加强对</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伦理和版权问题的研究，完善相关法律法规，并鼓励探索</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在各行业的创新应用，培养具备新质生产力的复合型人才；而高则校应引导学生正确认识</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的角色，既不过度依赖</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也不完全排斥</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395605" y="916940"/>
            <a:ext cx="4879975" cy="444500"/>
          </a:xfrm>
          <a:prstGeom prst="rect">
            <a:avLst/>
          </a:prstGeom>
          <a:noFill/>
        </p:spPr>
        <p:txBody>
          <a:bodyPr wrap="square" rtlCol="0">
            <a:noAutofit/>
          </a:bodyPr>
          <a:p>
            <a:r>
              <a:rPr lang="en-US" altLang="zh-CN" sz="2000">
                <a:latin typeface="黑体" panose="02010609060101010101" pitchFamily="49" charset="-122"/>
                <a:ea typeface="黑体" panose="02010609060101010101" pitchFamily="49" charset="-122"/>
                <a:cs typeface="黑体" panose="02010609060101010101" pitchFamily="49" charset="-122"/>
              </a:rPr>
              <a:t>3.</a:t>
            </a:r>
            <a:r>
              <a:rPr lang="zh-CN" altLang="en-US" sz="2000">
                <a:latin typeface="黑体" panose="02010609060101010101" pitchFamily="49" charset="-122"/>
                <a:ea typeface="黑体" panose="02010609060101010101" pitchFamily="49" charset="-122"/>
                <a:cs typeface="黑体" panose="02010609060101010101" pitchFamily="49" charset="-122"/>
              </a:rPr>
              <a:t>对监管的看法与</a:t>
            </a:r>
            <a:r>
              <a:rPr lang="en-US" altLang="zh-CN" sz="2000">
                <a:latin typeface="黑体" panose="02010609060101010101" pitchFamily="49" charset="-122"/>
                <a:ea typeface="黑体" panose="02010609060101010101" pitchFamily="49" charset="-122"/>
                <a:cs typeface="黑体" panose="02010609060101010101" pitchFamily="49" charset="-122"/>
              </a:rPr>
              <a:t>AI</a:t>
            </a:r>
            <a:r>
              <a:rPr lang="zh-CN" altLang="en-US" sz="2000">
                <a:latin typeface="黑体" panose="02010609060101010101" pitchFamily="49" charset="-122"/>
                <a:ea typeface="黑体" panose="02010609060101010101" pitchFamily="49" charset="-122"/>
                <a:cs typeface="黑体" panose="02010609060101010101" pitchFamily="49" charset="-122"/>
              </a:rPr>
              <a:t>与新质生产力的关系</a:t>
            </a:r>
            <a:endParaRPr lang="zh-CN" altLang="en-US" sz="2000">
              <a:latin typeface="黑体" panose="02010609060101010101" pitchFamily="49" charset="-122"/>
              <a:ea typeface="黑体" panose="02010609060101010101" pitchFamily="49" charset="-122"/>
              <a:cs typeface="黑体" panose="02010609060101010101" pitchFamily="49" charset="-122"/>
            </a:endParaRPr>
          </a:p>
        </p:txBody>
      </p:sp>
      <p:sp>
        <p:nvSpPr>
          <p:cNvPr id="9" name="文本框 8"/>
          <p:cNvSpPr txBox="1"/>
          <p:nvPr/>
        </p:nvSpPr>
        <p:spPr>
          <a:xfrm>
            <a:off x="280035" y="1442085"/>
            <a:ext cx="8303260" cy="1783080"/>
          </a:xfrm>
          <a:prstGeom prst="rect">
            <a:avLst/>
          </a:prstGeom>
          <a:noFill/>
        </p:spPr>
        <p:txBody>
          <a:bodyPr wrap="square" rtlCol="0">
            <a:noAutofit/>
          </a:bodyPr>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针对</a:t>
            </a:r>
            <a:r>
              <a:rPr lang="zh-CN" altLang="en-US" sz="1600">
                <a:latin typeface="黑体" panose="02010609060101010101" pitchFamily="49" charset="-122"/>
                <a:ea typeface="黑体" panose="02010609060101010101" pitchFamily="49" charset="-122"/>
                <a:cs typeface="黑体" panose="02010609060101010101" pitchFamily="49" charset="-122"/>
              </a:rPr>
              <a:t>监管问题，三位学生均表示支持</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工具的使用需要适当监管。学生</a:t>
            </a:r>
            <a:r>
              <a:rPr lang="en-US" altLang="zh-CN" sz="1600">
                <a:latin typeface="黑体" panose="02010609060101010101" pitchFamily="49" charset="-122"/>
                <a:ea typeface="黑体" panose="02010609060101010101" pitchFamily="49" charset="-122"/>
                <a:cs typeface="黑体" panose="02010609060101010101" pitchFamily="49" charset="-122"/>
              </a:rPr>
              <a:t>1</a:t>
            </a:r>
            <a:r>
              <a:rPr lang="zh-CN" altLang="en-US" sz="1600">
                <a:latin typeface="黑体" panose="02010609060101010101" pitchFamily="49" charset="-122"/>
                <a:ea typeface="黑体" panose="02010609060101010101" pitchFamily="49" charset="-122"/>
                <a:cs typeface="黑体" panose="02010609060101010101" pitchFamily="49" charset="-122"/>
              </a:rPr>
              <a:t>指出，监管不应一刀切，而应视具体情境而定，建议教师可在布置课程任务时要求学生在报告中注明是否使用</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工具，并附上聊天记录作为附注，这样既尊重</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，也保证了学生的真实学习过程。</a:t>
            </a:r>
            <a:endParaRPr lang="zh-CN" altLang="en-US" sz="1600">
              <a:latin typeface="黑体" panose="02010609060101010101" pitchFamily="49" charset="-122"/>
              <a:ea typeface="黑体" panose="02010609060101010101" pitchFamily="49" charset="-122"/>
              <a:cs typeface="黑体" panose="02010609060101010101" pitchFamily="49" charset="-122"/>
            </a:endParaRPr>
          </a:p>
          <a:p>
            <a:pPr indent="252095" fontAlgn="auto"/>
            <a:r>
              <a:rPr lang="zh-CN" altLang="en-US" sz="1600">
                <a:latin typeface="黑体" panose="02010609060101010101" pitchFamily="49" charset="-122"/>
                <a:ea typeface="黑体" panose="02010609060101010101" pitchFamily="49" charset="-122"/>
                <a:cs typeface="黑体" panose="02010609060101010101" pitchFamily="49" charset="-122"/>
              </a:rPr>
              <a:t>生成式</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作为一种新兴技术，它正在不断推动新质生产力的发展。对于学生</a:t>
            </a:r>
            <a:r>
              <a:rPr lang="en-US" altLang="zh-CN" sz="1600">
                <a:latin typeface="黑体" panose="02010609060101010101" pitchFamily="49" charset="-122"/>
                <a:ea typeface="黑体" panose="02010609060101010101" pitchFamily="49" charset="-122"/>
                <a:cs typeface="黑体" panose="02010609060101010101" pitchFamily="49" charset="-122"/>
              </a:rPr>
              <a:t>1</a:t>
            </a:r>
            <a:r>
              <a:rPr lang="zh-CN" altLang="en-US" sz="1600">
                <a:latin typeface="黑体" panose="02010609060101010101" pitchFamily="49" charset="-122"/>
                <a:ea typeface="黑体" panose="02010609060101010101" pitchFamily="49" charset="-122"/>
                <a:cs typeface="黑体" panose="02010609060101010101" pitchFamily="49" charset="-122"/>
              </a:rPr>
              <a:t>，他认为生成式</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能够大幅提升工作效率，从而解放人类从事更有创造性的劳动。学生</a:t>
            </a:r>
            <a:r>
              <a:rPr lang="en-US" altLang="zh-CN" sz="1600">
                <a:latin typeface="黑体" panose="02010609060101010101" pitchFamily="49" charset="-122"/>
                <a:ea typeface="黑体" panose="02010609060101010101" pitchFamily="49" charset="-122"/>
                <a:cs typeface="黑体" panose="02010609060101010101" pitchFamily="49" charset="-122"/>
              </a:rPr>
              <a:t>3</a:t>
            </a:r>
            <a:r>
              <a:rPr lang="zh-CN" altLang="en-US" sz="1600">
                <a:latin typeface="黑体" panose="02010609060101010101" pitchFamily="49" charset="-122"/>
                <a:ea typeface="黑体" panose="02010609060101010101" pitchFamily="49" charset="-122"/>
                <a:cs typeface="黑体" panose="02010609060101010101" pitchFamily="49" charset="-122"/>
              </a:rPr>
              <a:t>从自己专业的角度谈到</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的应用前景，尤其是在纺织行业，他提到现在很多品牌已经在做可视化面料数据库和</a:t>
            </a:r>
            <a:r>
              <a:rPr lang="en-US" altLang="zh-CN" sz="1600">
                <a:latin typeface="黑体" panose="02010609060101010101" pitchFamily="49" charset="-122"/>
                <a:ea typeface="黑体" panose="02010609060101010101" pitchFamily="49" charset="-122"/>
                <a:cs typeface="黑体" panose="02010609060101010101" pitchFamily="49" charset="-122"/>
              </a:rPr>
              <a:t>AI</a:t>
            </a:r>
            <a:r>
              <a:rPr lang="zh-CN" altLang="en-US" sz="1600">
                <a:latin typeface="黑体" panose="02010609060101010101" pitchFamily="49" charset="-122"/>
                <a:ea typeface="黑体" panose="02010609060101010101" pitchFamily="49" charset="-122"/>
                <a:cs typeface="黑体" panose="02010609060101010101" pitchFamily="49" charset="-122"/>
              </a:rPr>
              <a:t>辅助配色系统等项目，这些都属于新质生产力的体现。</a:t>
            </a:r>
            <a:endParaRPr lang="zh-CN" altLang="en-US" sz="160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advTm="3000">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68251"/>
            <a:ext cx="4572000" cy="2030095"/>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采访内容分析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文本框 1"/>
          <p:cNvSpPr txBox="1"/>
          <p:nvPr/>
        </p:nvSpPr>
        <p:spPr>
          <a:xfrm>
            <a:off x="483235" y="779780"/>
            <a:ext cx="7308215" cy="972185"/>
          </a:xfrm>
          <a:prstGeom prst="rect">
            <a:avLst/>
          </a:prstGeom>
          <a:noFill/>
        </p:spPr>
        <p:txBody>
          <a:bodyPr wrap="square" rtlCol="0">
            <a:noAutofit/>
          </a:bodyPr>
          <a:lstStyle/>
          <a:p>
            <a:pPr>
              <a:lnSpc>
                <a:spcPct val="130000"/>
              </a:lnSpc>
              <a:buClrTx/>
              <a:buSzTx/>
              <a:buFontTx/>
            </a:pPr>
            <a:r>
              <a:rPr lang="zh-CN" altLang="en-US" sz="2000">
                <a:latin typeface="WPS灵秀黑" charset="-122"/>
                <a:ea typeface="WPS灵秀黑" charset="-122"/>
                <a:cs typeface="WPS灵秀黑" charset="-122"/>
              </a:rPr>
              <a:t>通过对他们的使用频率、应用场景、</a:t>
            </a:r>
            <a:r>
              <a:rPr lang="en-US" altLang="zh-CN" sz="2000">
                <a:latin typeface="WPS灵秀黑" charset="-122"/>
                <a:ea typeface="WPS灵秀黑" charset="-122"/>
                <a:cs typeface="WPS灵秀黑" charset="-122"/>
              </a:rPr>
              <a:t>AI</a:t>
            </a:r>
            <a:r>
              <a:rPr lang="zh-CN" altLang="en-US" sz="2000">
                <a:latin typeface="WPS灵秀黑" charset="-122"/>
                <a:ea typeface="WPS灵秀黑" charset="-122"/>
                <a:cs typeface="WPS灵秀黑" charset="-122"/>
              </a:rPr>
              <a:t>对创新思维的促进与弊端、监管看法等方面的采访，得到以下结论：</a:t>
            </a:r>
            <a:endParaRPr lang="zh-CN" altLang="en-US" sz="2000">
              <a:latin typeface="WPS灵秀黑" charset="-122"/>
              <a:ea typeface="WPS灵秀黑" charset="-122"/>
              <a:cs typeface="WPS灵秀黑" charset="-122"/>
            </a:endParaRPr>
          </a:p>
        </p:txBody>
      </p:sp>
      <p:sp>
        <p:nvSpPr>
          <p:cNvPr id="4" name="文本框 27"/>
          <p:cNvSpPr txBox="1"/>
          <p:nvPr>
            <p:custDataLst>
              <p:tags r:id="rId1"/>
            </p:custDataLst>
          </p:nvPr>
        </p:nvSpPr>
        <p:spPr>
          <a:xfrm>
            <a:off x="483235" y="1751965"/>
            <a:ext cx="7731125" cy="3127375"/>
          </a:xfrm>
          <a:prstGeom prst="rect">
            <a:avLst/>
          </a:prstGeom>
          <a:solidFill>
            <a:schemeClr val="bg1">
              <a:lumMod val="95000"/>
            </a:schemeClr>
          </a:solidFill>
          <a:ln w="12700">
            <a:solidFill>
              <a:schemeClr val="accent1"/>
            </a:solidFill>
          </a:ln>
        </p:spPr>
        <p:txBody>
          <a:bodyPr wrap="square" lIns="68580" tIns="34290" rIns="68580" bIns="34290" rtlCol="0">
            <a:noAutofit/>
          </a:bodyPr>
          <a:lstStyle/>
          <a:p>
            <a:pPr indent="539750">
              <a:lnSpc>
                <a:spcPct val="130000"/>
              </a:lnSpc>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1</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）生成式</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已成为大学生学习与创作的重要工具，无论专业背景如何，都能从中受益。</a:t>
            </a:r>
            <a:endPar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endParaRPr>
          </a:p>
          <a:p>
            <a:pPr indent="539750">
              <a:lnSpc>
                <a:spcPct val="130000"/>
              </a:lnSpc>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2</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）不同专业的学生在</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使用场景上存在显著差异，需根据学科特点设计针对性教学方案。</a:t>
            </a:r>
            <a:endPar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endParaRPr>
          </a:p>
          <a:p>
            <a:pPr indent="539750">
              <a:lnSpc>
                <a:spcPct val="130000"/>
              </a:lnSpc>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3</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既能拓展知识边界、激发创意联想，也存在准确性不足、模板化思维等隐患，需通过教育改革加以防范。</a:t>
            </a:r>
            <a:endPar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endParaRPr>
          </a:p>
          <a:p>
            <a:pPr indent="539750">
              <a:lnSpc>
                <a:spcPct val="130000"/>
              </a:lnSpc>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4</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AI</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的发展离不开合理的监管和伦理约束，同时它也是</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新质生产力</a:t>
            </a: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的重要组成部分，将深刻改变教育模式和职业形态。</a:t>
            </a:r>
            <a:endPar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ransition advTm="3000">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98275" y="3196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05</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2295" y="1996545"/>
            <a:ext cx="5183515" cy="1199946"/>
            <a:chOff x="3749635" y="1906080"/>
            <a:chExt cx="4820514" cy="1199946"/>
          </a:xfrm>
        </p:grpSpPr>
        <p:sp>
          <p:nvSpPr>
            <p:cNvPr id="1048647" name="矩形 3"/>
            <p:cNvSpPr/>
            <p:nvPr/>
          </p:nvSpPr>
          <p:spPr>
            <a:xfrm>
              <a:off x="3749635" y="1906080"/>
              <a:ext cx="4228202" cy="845185"/>
            </a:xfrm>
            <a:prstGeom prst="rect">
              <a:avLst/>
            </a:prstGeom>
          </p:spPr>
          <p:txBody>
            <a:bodyPr wrap="square">
              <a:noAutofit/>
            </a:bodyPr>
            <a:lstStyle/>
            <a:p>
              <a:pPr algn="ctr"/>
              <a:r>
                <a:rPr lang="zh-CN" altLang="en-US" sz="36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教育系统的应对策略与未来走向</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145730" name="直接连接符 2"/>
            <p:cNvCxnSpPr/>
            <p:nvPr/>
          </p:nvCxnSpPr>
          <p:spPr>
            <a:xfrm>
              <a:off x="3749635" y="3106026"/>
              <a:ext cx="4820514"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235" y="168275"/>
            <a:ext cx="4572000" cy="504190"/>
          </a:xfrm>
          <a:prstGeom prst="rect">
            <a:avLst/>
          </a:prstGeom>
          <a:noFill/>
        </p:spPr>
        <p:txBody>
          <a:bodyPr wrap="square">
            <a:no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教育系统的应对策略与未来走向</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文本框 1"/>
          <p:cNvSpPr txBox="1"/>
          <p:nvPr/>
        </p:nvSpPr>
        <p:spPr>
          <a:xfrm>
            <a:off x="281305" y="672465"/>
            <a:ext cx="7488555" cy="868045"/>
          </a:xfrm>
          <a:prstGeom prst="rect">
            <a:avLst/>
          </a:prstGeom>
          <a:noFill/>
        </p:spPr>
        <p:txBody>
          <a:bodyPr wrap="square" rtlCol="0">
            <a:noAutofit/>
          </a:bodyPr>
          <a:lstStyle/>
          <a:p>
            <a:pPr indent="0" algn="ctr" fontAlgn="auto">
              <a:lnSpc>
                <a:spcPct val="130000"/>
              </a:lnSpc>
              <a:buClrTx/>
              <a:buSzTx/>
              <a:buFontTx/>
            </a:pPr>
            <a:r>
              <a:rPr lang="zh-CN" altLang="en-US" sz="2000">
                <a:latin typeface="WPS灵秀黑" charset="-122"/>
                <a:ea typeface="WPS灵秀黑" charset="-122"/>
                <a:cs typeface="WPS灵秀黑" charset="-122"/>
              </a:rPr>
              <a:t>生成式人工智能的出现促使教学组织方式必须</a:t>
            </a:r>
            <a:endParaRPr lang="zh-CN" altLang="en-US" sz="2000">
              <a:latin typeface="WPS灵秀黑" charset="-122"/>
              <a:ea typeface="WPS灵秀黑" charset="-122"/>
              <a:cs typeface="WPS灵秀黑" charset="-122"/>
            </a:endParaRPr>
          </a:p>
          <a:p>
            <a:pPr indent="0" algn="ctr" fontAlgn="auto">
              <a:lnSpc>
                <a:spcPct val="130000"/>
              </a:lnSpc>
              <a:buClrTx/>
              <a:buSzTx/>
              <a:buFontTx/>
            </a:pPr>
            <a:r>
              <a:rPr lang="zh-CN" altLang="en-US" sz="2000">
                <a:latin typeface="WPS灵秀黑" charset="-122"/>
                <a:ea typeface="WPS灵秀黑" charset="-122"/>
                <a:cs typeface="WPS灵秀黑" charset="-122"/>
              </a:rPr>
              <a:t>从统一化走向分化、从静态走向动态。</a:t>
            </a:r>
            <a:endParaRPr lang="zh-CN" altLang="en-US" sz="2000">
              <a:latin typeface="WPS灵秀黑" charset="-122"/>
              <a:ea typeface="WPS灵秀黑" charset="-122"/>
              <a:cs typeface="WPS灵秀黑" charset="-122"/>
            </a:endParaRPr>
          </a:p>
        </p:txBody>
      </p:sp>
      <p:sp>
        <p:nvSpPr>
          <p:cNvPr id="7" name="Rectangle 9"/>
          <p:cNvSpPr>
            <a:spLocks noChangeArrowheads="1"/>
          </p:cNvSpPr>
          <p:nvPr>
            <p:custDataLst>
              <p:tags r:id="rId1"/>
            </p:custDataLst>
          </p:nvPr>
        </p:nvSpPr>
        <p:spPr bwMode="auto">
          <a:xfrm>
            <a:off x="190500" y="2205355"/>
            <a:ext cx="2450465" cy="2671445"/>
          </a:xfrm>
          <a:prstGeom prst="rect">
            <a:avLst/>
          </a:prstGeom>
          <a:solidFill>
            <a:srgbClr val="FFFFFF"/>
          </a:solidFill>
          <a:ln w="9" cap="flat">
            <a:solidFill>
              <a:schemeClr val="bg2">
                <a:lumMod val="75000"/>
              </a:schemeClr>
            </a:solidFill>
            <a:prstDash val="solid"/>
            <a:miter lim="800000"/>
          </a:ln>
        </p:spPr>
        <p:txBody>
          <a:bodyPr vert="horz" wrap="square" lIns="91440" tIns="45720" rIns="91440" bIns="45720" numCol="1" anchor="t" anchorCtr="0" compatLnSpc="1"/>
          <a:p>
            <a:pPr>
              <a:lnSpc>
                <a:spcPct val="120000"/>
              </a:lnSpc>
            </a:pPr>
            <a:endParaRPr lang="zh-CN" altLang="en-US" sz="1400">
              <a:solidFill>
                <a:srgbClr val="213555"/>
              </a:solidFill>
              <a:cs typeface="+mn-ea"/>
              <a:sym typeface="+mn-lt"/>
            </a:endParaRPr>
          </a:p>
        </p:txBody>
      </p:sp>
      <p:sp>
        <p:nvSpPr>
          <p:cNvPr id="8" name="TextBox 17"/>
          <p:cNvSpPr txBox="1"/>
          <p:nvPr>
            <p:custDataLst>
              <p:tags r:id="rId2"/>
            </p:custDataLst>
          </p:nvPr>
        </p:nvSpPr>
        <p:spPr>
          <a:xfrm>
            <a:off x="281305" y="2311400"/>
            <a:ext cx="2314575" cy="2509520"/>
          </a:xfrm>
          <a:prstGeom prst="rect">
            <a:avLst/>
          </a:prstGeom>
          <a:noFill/>
        </p:spPr>
        <p:txBody>
          <a:bodyPr wrap="square" rtlCol="0">
            <a:noAutofit/>
          </a:bodyPr>
          <a:p>
            <a:pPr indent="0" algn="just" fontAlgn="auto">
              <a:lnSpc>
                <a:spcPct val="120000"/>
              </a:lnSpc>
            </a:pPr>
            <a:r>
              <a:rPr lang="zh-CN" altLang="en-US" sz="1800" dirty="0">
                <a:solidFill>
                  <a:schemeClr val="tx1">
                    <a:lumMod val="65000"/>
                    <a:lumOff val="35000"/>
                  </a:schemeClr>
                </a:solidFill>
                <a:cs typeface="+mn-ea"/>
                <a:sym typeface="+mn-lt"/>
              </a:rPr>
              <a:t>针对不同</a:t>
            </a:r>
            <a:r>
              <a:rPr lang="zh-CN" altLang="en-US" sz="1800" dirty="0">
                <a:solidFill>
                  <a:schemeClr val="tx1">
                    <a:lumMod val="65000"/>
                    <a:lumOff val="35000"/>
                  </a:schemeClr>
                </a:solidFill>
                <a:cs typeface="+mn-ea"/>
                <a:sym typeface="+mn-lt"/>
              </a:rPr>
              <a:t>学科，高校应基于专业特点设定</a:t>
            </a:r>
            <a:r>
              <a:rPr lang="en-US" altLang="zh-CN" sz="1800" dirty="0">
                <a:solidFill>
                  <a:schemeClr val="tx1">
                    <a:lumMod val="65000"/>
                    <a:lumOff val="35000"/>
                  </a:schemeClr>
                </a:solidFill>
                <a:cs typeface="+mn-ea"/>
                <a:sym typeface="+mn-lt"/>
              </a:rPr>
              <a:t>AI</a:t>
            </a:r>
            <a:r>
              <a:rPr lang="zh-CN" altLang="en-US" sz="1800" dirty="0">
                <a:solidFill>
                  <a:schemeClr val="tx1">
                    <a:lumMod val="65000"/>
                    <a:lumOff val="35000"/>
                  </a:schemeClr>
                </a:solidFill>
                <a:cs typeface="+mn-ea"/>
                <a:sym typeface="+mn-lt"/>
              </a:rPr>
              <a:t>介入点，通过课程</a:t>
            </a:r>
            <a:r>
              <a:rPr lang="en-US" altLang="zh-CN" sz="1800" dirty="0">
                <a:solidFill>
                  <a:schemeClr val="tx1">
                    <a:lumMod val="65000"/>
                    <a:lumOff val="35000"/>
                  </a:schemeClr>
                </a:solidFill>
                <a:cs typeface="+mn-ea"/>
                <a:sym typeface="+mn-lt"/>
              </a:rPr>
              <a:t>—</a:t>
            </a:r>
            <a:r>
              <a:rPr lang="zh-CN" altLang="en-US" sz="1800" dirty="0">
                <a:solidFill>
                  <a:schemeClr val="tx1">
                    <a:lumMod val="65000"/>
                    <a:lumOff val="35000"/>
                  </a:schemeClr>
                </a:solidFill>
                <a:cs typeface="+mn-ea"/>
                <a:sym typeface="+mn-lt"/>
              </a:rPr>
              <a:t>任务</a:t>
            </a:r>
            <a:r>
              <a:rPr lang="en-US" altLang="zh-CN" sz="1800" dirty="0">
                <a:solidFill>
                  <a:schemeClr val="tx1">
                    <a:lumMod val="65000"/>
                    <a:lumOff val="35000"/>
                  </a:schemeClr>
                </a:solidFill>
                <a:cs typeface="+mn-ea"/>
                <a:sym typeface="+mn-lt"/>
              </a:rPr>
              <a:t>—</a:t>
            </a:r>
            <a:r>
              <a:rPr lang="zh-CN" altLang="en-US" sz="1800" dirty="0">
                <a:solidFill>
                  <a:schemeClr val="tx1">
                    <a:lumMod val="65000"/>
                    <a:lumOff val="35000"/>
                  </a:schemeClr>
                </a:solidFill>
                <a:cs typeface="+mn-ea"/>
                <a:sym typeface="+mn-lt"/>
              </a:rPr>
              <a:t>评价一体化设计，构建适应不同认知需求的教学系统。</a:t>
            </a:r>
            <a:endParaRPr lang="zh-CN" altLang="en-US" sz="1800" dirty="0">
              <a:solidFill>
                <a:schemeClr val="tx1">
                  <a:lumMod val="65000"/>
                  <a:lumOff val="35000"/>
                </a:schemeClr>
              </a:solidFill>
              <a:cs typeface="+mn-ea"/>
              <a:sym typeface="+mn-lt"/>
            </a:endParaRPr>
          </a:p>
        </p:txBody>
      </p:sp>
      <p:sp>
        <p:nvSpPr>
          <p:cNvPr id="9" name="Rectangle 9"/>
          <p:cNvSpPr>
            <a:spLocks noChangeArrowheads="1"/>
          </p:cNvSpPr>
          <p:nvPr>
            <p:custDataLst>
              <p:tags r:id="rId3"/>
            </p:custDataLst>
          </p:nvPr>
        </p:nvSpPr>
        <p:spPr bwMode="auto">
          <a:xfrm>
            <a:off x="3051175" y="2153920"/>
            <a:ext cx="2806700" cy="2710815"/>
          </a:xfrm>
          <a:prstGeom prst="rect">
            <a:avLst/>
          </a:prstGeom>
          <a:solidFill>
            <a:srgbClr val="FFFFFF"/>
          </a:solidFill>
          <a:ln w="9" cap="flat">
            <a:solidFill>
              <a:schemeClr val="bg2">
                <a:lumMod val="75000"/>
              </a:schemeClr>
            </a:solidFill>
            <a:prstDash val="solid"/>
            <a:miter lim="800000"/>
          </a:ln>
        </p:spPr>
        <p:txBody>
          <a:bodyPr vert="horz" wrap="square" lIns="91440" tIns="45720" rIns="91440" bIns="45720" numCol="1" anchor="t" anchorCtr="0" compatLnSpc="1"/>
          <a:p>
            <a:pPr>
              <a:lnSpc>
                <a:spcPct val="120000"/>
              </a:lnSpc>
            </a:pPr>
            <a:endParaRPr lang="zh-CN" altLang="en-US" sz="1400">
              <a:solidFill>
                <a:srgbClr val="213555"/>
              </a:solidFill>
              <a:cs typeface="+mn-ea"/>
              <a:sym typeface="+mn-lt"/>
            </a:endParaRPr>
          </a:p>
        </p:txBody>
      </p:sp>
      <p:sp>
        <p:nvSpPr>
          <p:cNvPr id="10" name="TextBox 17"/>
          <p:cNvSpPr txBox="1"/>
          <p:nvPr>
            <p:custDataLst>
              <p:tags r:id="rId4"/>
            </p:custDataLst>
          </p:nvPr>
        </p:nvSpPr>
        <p:spPr>
          <a:xfrm>
            <a:off x="3129915" y="2205355"/>
            <a:ext cx="2649855" cy="2536825"/>
          </a:xfrm>
          <a:prstGeom prst="rect">
            <a:avLst/>
          </a:prstGeom>
          <a:noFill/>
        </p:spPr>
        <p:txBody>
          <a:bodyPr wrap="square" rtlCol="0">
            <a:noAutofit/>
          </a:bodyPr>
          <a:p>
            <a:pPr indent="0" algn="just" fontAlgn="auto">
              <a:lnSpc>
                <a:spcPct val="120000"/>
              </a:lnSpc>
            </a:pPr>
            <a:r>
              <a:rPr lang="zh-CN" altLang="en-US" sz="1800" dirty="0">
                <a:solidFill>
                  <a:schemeClr val="tx1">
                    <a:lumMod val="65000"/>
                    <a:lumOff val="35000"/>
                  </a:schemeClr>
                </a:solidFill>
                <a:cs typeface="+mn-ea"/>
                <a:sym typeface="+mn-lt"/>
              </a:rPr>
              <a:t>针对学习</a:t>
            </a:r>
            <a:r>
              <a:rPr lang="zh-CN" altLang="en-US" sz="1800" dirty="0">
                <a:solidFill>
                  <a:schemeClr val="tx1">
                    <a:lumMod val="65000"/>
                    <a:lumOff val="35000"/>
                  </a:schemeClr>
                </a:solidFill>
                <a:cs typeface="+mn-ea"/>
                <a:sym typeface="+mn-lt"/>
              </a:rPr>
              <a:t>成果，推动形成结果</a:t>
            </a:r>
            <a:r>
              <a:rPr lang="en-US" altLang="zh-CN" sz="1800" dirty="0">
                <a:solidFill>
                  <a:schemeClr val="tx1">
                    <a:lumMod val="65000"/>
                    <a:lumOff val="35000"/>
                  </a:schemeClr>
                </a:solidFill>
                <a:cs typeface="+mn-ea"/>
                <a:sym typeface="+mn-lt"/>
              </a:rPr>
              <a:t>+</a:t>
            </a:r>
            <a:r>
              <a:rPr lang="zh-CN" altLang="en-US" sz="1800" dirty="0">
                <a:solidFill>
                  <a:schemeClr val="tx1">
                    <a:lumMod val="65000"/>
                    <a:lumOff val="35000"/>
                  </a:schemeClr>
                </a:solidFill>
                <a:cs typeface="+mn-ea"/>
                <a:sym typeface="+mn-lt"/>
              </a:rPr>
              <a:t>过程双向考察机制，将</a:t>
            </a:r>
            <a:r>
              <a:rPr lang="en-US" altLang="zh-CN" sz="1800" dirty="0">
                <a:solidFill>
                  <a:schemeClr val="tx1">
                    <a:lumMod val="65000"/>
                    <a:lumOff val="35000"/>
                  </a:schemeClr>
                </a:solidFill>
                <a:cs typeface="+mn-ea"/>
                <a:sym typeface="+mn-lt"/>
              </a:rPr>
              <a:t>AI</a:t>
            </a:r>
            <a:r>
              <a:rPr lang="zh-CN" altLang="en-US" sz="1800" dirty="0">
                <a:solidFill>
                  <a:schemeClr val="tx1">
                    <a:lumMod val="65000"/>
                    <a:lumOff val="35000"/>
                  </a:schemeClr>
                </a:solidFill>
                <a:cs typeface="+mn-ea"/>
                <a:sym typeface="+mn-lt"/>
              </a:rPr>
              <a:t>辅助生成的内容纳入教学评价范畴，同时要求学生对</a:t>
            </a:r>
            <a:r>
              <a:rPr lang="en-US" altLang="zh-CN" sz="1800" dirty="0">
                <a:solidFill>
                  <a:schemeClr val="tx1">
                    <a:lumMod val="65000"/>
                    <a:lumOff val="35000"/>
                  </a:schemeClr>
                </a:solidFill>
                <a:cs typeface="+mn-ea"/>
                <a:sym typeface="+mn-lt"/>
              </a:rPr>
              <a:t>AI</a:t>
            </a:r>
            <a:r>
              <a:rPr lang="zh-CN" altLang="en-US" sz="1800" dirty="0">
                <a:solidFill>
                  <a:schemeClr val="tx1">
                    <a:lumMod val="65000"/>
                    <a:lumOff val="35000"/>
                  </a:schemeClr>
                </a:solidFill>
                <a:cs typeface="+mn-ea"/>
                <a:sym typeface="+mn-lt"/>
              </a:rPr>
              <a:t>介入的过程进行说明，作为评价重要依据</a:t>
            </a:r>
            <a:endParaRPr lang="zh-CN" altLang="en-US" sz="1800" dirty="0">
              <a:solidFill>
                <a:schemeClr val="tx1">
                  <a:lumMod val="65000"/>
                  <a:lumOff val="35000"/>
                </a:schemeClr>
              </a:solidFill>
              <a:cs typeface="+mn-ea"/>
              <a:sym typeface="+mn-lt"/>
            </a:endParaRPr>
          </a:p>
        </p:txBody>
      </p:sp>
      <p:sp>
        <p:nvSpPr>
          <p:cNvPr id="11" name="Rectangle 9"/>
          <p:cNvSpPr>
            <a:spLocks noChangeArrowheads="1"/>
          </p:cNvSpPr>
          <p:nvPr>
            <p:custDataLst>
              <p:tags r:id="rId5"/>
            </p:custDataLst>
          </p:nvPr>
        </p:nvSpPr>
        <p:spPr bwMode="auto">
          <a:xfrm>
            <a:off x="6324600" y="2165350"/>
            <a:ext cx="2550795" cy="2710815"/>
          </a:xfrm>
          <a:prstGeom prst="rect">
            <a:avLst/>
          </a:prstGeom>
          <a:solidFill>
            <a:srgbClr val="FFFFFF"/>
          </a:solidFill>
          <a:ln w="9" cap="flat">
            <a:solidFill>
              <a:schemeClr val="bg2">
                <a:lumMod val="75000"/>
              </a:schemeClr>
            </a:solidFill>
            <a:prstDash val="solid"/>
            <a:miter lim="800000"/>
          </a:ln>
        </p:spPr>
        <p:txBody>
          <a:bodyPr vert="horz" wrap="square" lIns="91440" tIns="45720" rIns="91440" bIns="45720" numCol="1" anchor="t" anchorCtr="0" compatLnSpc="1"/>
          <a:p>
            <a:pPr>
              <a:lnSpc>
                <a:spcPct val="120000"/>
              </a:lnSpc>
            </a:pPr>
            <a:endParaRPr lang="zh-CN" altLang="en-US" sz="1400">
              <a:solidFill>
                <a:srgbClr val="213555"/>
              </a:solidFill>
              <a:cs typeface="+mn-ea"/>
              <a:sym typeface="+mn-lt"/>
            </a:endParaRPr>
          </a:p>
        </p:txBody>
      </p:sp>
      <p:sp>
        <p:nvSpPr>
          <p:cNvPr id="12" name="TextBox 17"/>
          <p:cNvSpPr txBox="1"/>
          <p:nvPr>
            <p:custDataLst>
              <p:tags r:id="rId6"/>
            </p:custDataLst>
          </p:nvPr>
        </p:nvSpPr>
        <p:spPr>
          <a:xfrm>
            <a:off x="6395720" y="2222500"/>
            <a:ext cx="2364105" cy="2346325"/>
          </a:xfrm>
          <a:prstGeom prst="rect">
            <a:avLst/>
          </a:prstGeom>
          <a:noFill/>
        </p:spPr>
        <p:txBody>
          <a:bodyPr wrap="square" rtlCol="0">
            <a:noAutofit/>
          </a:bodyPr>
          <a:p>
            <a:pPr indent="0" algn="just" fontAlgn="auto">
              <a:lnSpc>
                <a:spcPct val="120000"/>
              </a:lnSpc>
            </a:pPr>
            <a:r>
              <a:rPr lang="zh-CN" altLang="en-US" sz="1800" dirty="0">
                <a:solidFill>
                  <a:schemeClr val="tx1">
                    <a:lumMod val="65000"/>
                    <a:lumOff val="35000"/>
                  </a:schemeClr>
                </a:solidFill>
                <a:cs typeface="+mn-ea"/>
                <a:sym typeface="+mn-lt"/>
              </a:rPr>
              <a:t>教师角色重新定义，教师必须加强在生成式</a:t>
            </a:r>
            <a:r>
              <a:rPr lang="en-US" altLang="zh-CN" sz="1800" dirty="0">
                <a:solidFill>
                  <a:schemeClr val="tx1">
                    <a:lumMod val="65000"/>
                    <a:lumOff val="35000"/>
                  </a:schemeClr>
                </a:solidFill>
                <a:cs typeface="+mn-ea"/>
                <a:sym typeface="+mn-lt"/>
              </a:rPr>
              <a:t>AI</a:t>
            </a:r>
            <a:r>
              <a:rPr lang="zh-CN" altLang="en-US" sz="1800" dirty="0">
                <a:solidFill>
                  <a:schemeClr val="tx1">
                    <a:lumMod val="65000"/>
                    <a:lumOff val="35000"/>
                  </a:schemeClr>
                </a:solidFill>
                <a:cs typeface="+mn-ea"/>
                <a:sym typeface="+mn-lt"/>
              </a:rPr>
              <a:t>方面的认知理解与操作能力培训，尤其是在提示设计与分析生成内容等方面的实操能力。</a:t>
            </a:r>
            <a:endParaRPr lang="zh-CN" altLang="en-US" sz="1800" dirty="0">
              <a:solidFill>
                <a:schemeClr val="tx1">
                  <a:lumMod val="65000"/>
                  <a:lumOff val="35000"/>
                </a:schemeClr>
              </a:solidFill>
              <a:cs typeface="+mn-ea"/>
              <a:sym typeface="+mn-lt"/>
            </a:endParaRPr>
          </a:p>
        </p:txBody>
      </p:sp>
      <p:sp>
        <p:nvSpPr>
          <p:cNvPr id="13" name="Rectangle 10"/>
          <p:cNvSpPr>
            <a:spLocks noChangeArrowheads="1"/>
          </p:cNvSpPr>
          <p:nvPr>
            <p:custDataLst>
              <p:tags r:id="rId7"/>
            </p:custDataLst>
          </p:nvPr>
        </p:nvSpPr>
        <p:spPr bwMode="auto">
          <a:xfrm>
            <a:off x="671195" y="1848485"/>
            <a:ext cx="1407160" cy="462915"/>
          </a:xfrm>
          <a:prstGeom prst="rect">
            <a:avLst/>
          </a:prstGeom>
          <a:solidFill>
            <a:srgbClr val="244C89"/>
          </a:solidFill>
          <a:ln w="190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p>
            <a:pPr>
              <a:lnSpc>
                <a:spcPct val="120000"/>
              </a:lnSpc>
            </a:pPr>
            <a:endParaRPr lang="zh-CN" altLang="en-US" sz="1600">
              <a:solidFill>
                <a:srgbClr val="213555"/>
              </a:solidFill>
              <a:cs typeface="+mn-ea"/>
              <a:sym typeface="+mn-lt"/>
            </a:endParaRPr>
          </a:p>
        </p:txBody>
      </p:sp>
      <p:sp>
        <p:nvSpPr>
          <p:cNvPr id="14" name="TextBox 16"/>
          <p:cNvSpPr txBox="1"/>
          <p:nvPr>
            <p:custDataLst>
              <p:tags r:id="rId8"/>
            </p:custDataLst>
          </p:nvPr>
        </p:nvSpPr>
        <p:spPr>
          <a:xfrm>
            <a:off x="671195" y="1848485"/>
            <a:ext cx="1365250" cy="487680"/>
          </a:xfrm>
          <a:prstGeom prst="rect">
            <a:avLst/>
          </a:prstGeom>
          <a:noFill/>
        </p:spPr>
        <p:txBody>
          <a:bodyPr wrap="square" rtlCol="0">
            <a:noAutofit/>
          </a:bodyPr>
          <a:p>
            <a:pPr algn="ctr">
              <a:lnSpc>
                <a:spcPct val="120000"/>
              </a:lnSpc>
            </a:pPr>
            <a:r>
              <a:rPr lang="zh-CN" altLang="en-US" sz="2000" b="1" dirty="0">
                <a:solidFill>
                  <a:schemeClr val="bg1"/>
                </a:solidFill>
                <a:cs typeface="+mn-ea"/>
                <a:sym typeface="+mn-lt"/>
              </a:rPr>
              <a:t>策略一</a:t>
            </a:r>
            <a:endParaRPr lang="zh-CN" altLang="en-US" sz="2000" b="1" dirty="0">
              <a:solidFill>
                <a:schemeClr val="bg1"/>
              </a:solidFill>
              <a:cs typeface="+mn-ea"/>
              <a:sym typeface="+mn-lt"/>
            </a:endParaRPr>
          </a:p>
        </p:txBody>
      </p:sp>
      <p:sp>
        <p:nvSpPr>
          <p:cNvPr id="15" name="Rectangle 10"/>
          <p:cNvSpPr>
            <a:spLocks noChangeArrowheads="1"/>
          </p:cNvSpPr>
          <p:nvPr>
            <p:custDataLst>
              <p:tags r:id="rId9"/>
            </p:custDataLst>
          </p:nvPr>
        </p:nvSpPr>
        <p:spPr bwMode="auto">
          <a:xfrm>
            <a:off x="3691255" y="1759585"/>
            <a:ext cx="1407160" cy="462915"/>
          </a:xfrm>
          <a:prstGeom prst="rect">
            <a:avLst/>
          </a:prstGeom>
          <a:solidFill>
            <a:srgbClr val="244C89"/>
          </a:solidFill>
          <a:ln w="190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p>
            <a:pPr>
              <a:lnSpc>
                <a:spcPct val="120000"/>
              </a:lnSpc>
            </a:pPr>
            <a:endParaRPr lang="zh-CN" altLang="en-US" sz="1600">
              <a:solidFill>
                <a:srgbClr val="213555"/>
              </a:solidFill>
              <a:cs typeface="+mn-ea"/>
              <a:sym typeface="+mn-lt"/>
            </a:endParaRPr>
          </a:p>
        </p:txBody>
      </p:sp>
      <p:sp>
        <p:nvSpPr>
          <p:cNvPr id="16" name="TextBox 16"/>
          <p:cNvSpPr txBox="1"/>
          <p:nvPr>
            <p:custDataLst>
              <p:tags r:id="rId10"/>
            </p:custDataLst>
          </p:nvPr>
        </p:nvSpPr>
        <p:spPr>
          <a:xfrm>
            <a:off x="3691890" y="1759585"/>
            <a:ext cx="1365250" cy="487680"/>
          </a:xfrm>
          <a:prstGeom prst="rect">
            <a:avLst/>
          </a:prstGeom>
          <a:noFill/>
        </p:spPr>
        <p:txBody>
          <a:bodyPr wrap="square" rtlCol="0">
            <a:noAutofit/>
          </a:bodyPr>
          <a:p>
            <a:pPr algn="ctr">
              <a:lnSpc>
                <a:spcPct val="120000"/>
              </a:lnSpc>
            </a:pPr>
            <a:r>
              <a:rPr lang="zh-CN" altLang="en-US" sz="2000" b="1" dirty="0">
                <a:solidFill>
                  <a:schemeClr val="bg1"/>
                </a:solidFill>
                <a:cs typeface="+mn-ea"/>
                <a:sym typeface="+mn-lt"/>
              </a:rPr>
              <a:t>策略二</a:t>
            </a:r>
            <a:endParaRPr lang="zh-CN" altLang="en-US" sz="2000" b="1" dirty="0">
              <a:solidFill>
                <a:schemeClr val="bg1"/>
              </a:solidFill>
              <a:cs typeface="+mn-ea"/>
              <a:sym typeface="+mn-lt"/>
            </a:endParaRPr>
          </a:p>
        </p:txBody>
      </p:sp>
      <p:sp>
        <p:nvSpPr>
          <p:cNvPr id="17" name="Rectangle 10"/>
          <p:cNvSpPr>
            <a:spLocks noChangeArrowheads="1"/>
          </p:cNvSpPr>
          <p:nvPr>
            <p:custDataLst>
              <p:tags r:id="rId11"/>
            </p:custDataLst>
          </p:nvPr>
        </p:nvSpPr>
        <p:spPr bwMode="auto">
          <a:xfrm>
            <a:off x="6797675" y="1793240"/>
            <a:ext cx="1407160" cy="462915"/>
          </a:xfrm>
          <a:prstGeom prst="rect">
            <a:avLst/>
          </a:prstGeom>
          <a:solidFill>
            <a:srgbClr val="244C89"/>
          </a:solidFill>
          <a:ln w="190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p>
            <a:pPr>
              <a:lnSpc>
                <a:spcPct val="120000"/>
              </a:lnSpc>
            </a:pPr>
            <a:endParaRPr lang="zh-CN" altLang="en-US" sz="1600">
              <a:solidFill>
                <a:srgbClr val="213555"/>
              </a:solidFill>
              <a:cs typeface="+mn-ea"/>
              <a:sym typeface="+mn-lt"/>
            </a:endParaRPr>
          </a:p>
        </p:txBody>
      </p:sp>
      <p:sp>
        <p:nvSpPr>
          <p:cNvPr id="18" name="TextBox 16"/>
          <p:cNvSpPr txBox="1"/>
          <p:nvPr>
            <p:custDataLst>
              <p:tags r:id="rId12"/>
            </p:custDataLst>
          </p:nvPr>
        </p:nvSpPr>
        <p:spPr>
          <a:xfrm>
            <a:off x="6712585" y="1793240"/>
            <a:ext cx="1365250" cy="487680"/>
          </a:xfrm>
          <a:prstGeom prst="rect">
            <a:avLst/>
          </a:prstGeom>
          <a:noFill/>
        </p:spPr>
        <p:txBody>
          <a:bodyPr wrap="square" rtlCol="0">
            <a:noAutofit/>
          </a:bodyPr>
          <a:p>
            <a:pPr algn="ctr">
              <a:lnSpc>
                <a:spcPct val="120000"/>
              </a:lnSpc>
            </a:pPr>
            <a:r>
              <a:rPr lang="zh-CN" altLang="en-US" sz="2000" b="1" dirty="0">
                <a:solidFill>
                  <a:schemeClr val="bg1"/>
                </a:solidFill>
                <a:cs typeface="+mn-ea"/>
                <a:sym typeface="+mn-lt"/>
              </a:rPr>
              <a:t>策略</a:t>
            </a:r>
            <a:r>
              <a:rPr lang="zh-CN" altLang="en-US" sz="2000" b="1" dirty="0">
                <a:solidFill>
                  <a:schemeClr val="bg1"/>
                </a:solidFill>
                <a:cs typeface="+mn-ea"/>
                <a:sym typeface="+mn-lt"/>
              </a:rPr>
              <a:t>三</a:t>
            </a:r>
            <a:endParaRPr lang="zh-CN" altLang="en-US" sz="2000" b="1" dirty="0">
              <a:solidFill>
                <a:schemeClr val="bg1"/>
              </a:solidFill>
              <a:cs typeface="+mn-ea"/>
              <a:sym typeface="+mn-lt"/>
            </a:endParaRPr>
          </a:p>
        </p:txBody>
      </p:sp>
    </p:spTree>
  </p:cSld>
  <p:clrMapOvr>
    <a:masterClrMapping/>
  </p:clrMapOvr>
  <p:transition advTm="3000">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98275" y="3196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06</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2295" y="1996545"/>
            <a:ext cx="5183515" cy="1199946"/>
            <a:chOff x="3749635" y="1906080"/>
            <a:chExt cx="4820514" cy="1199946"/>
          </a:xfrm>
        </p:grpSpPr>
        <p:sp>
          <p:nvSpPr>
            <p:cNvPr id="1048647" name="矩形 3"/>
            <p:cNvSpPr/>
            <p:nvPr/>
          </p:nvSpPr>
          <p:spPr>
            <a:xfrm>
              <a:off x="3749635" y="1906080"/>
              <a:ext cx="4228202" cy="845185"/>
            </a:xfrm>
            <a:prstGeom prst="rect">
              <a:avLst/>
            </a:prstGeom>
          </p:spPr>
          <p:txBody>
            <a:bodyPr wrap="square">
              <a:noAutofit/>
            </a:bodyPr>
            <a:lstStyle/>
            <a:p>
              <a:pPr algn="ctr"/>
              <a:r>
                <a:rPr lang="zh-CN" altLang="en-US" sz="5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总结与展望</a:t>
              </a:r>
              <a:endParaRPr lang="zh-CN" altLang="en-US" sz="5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cxnSp>
          <p:nvCxnSpPr>
            <p:cNvPr id="3145730" name="直接连接符 2"/>
            <p:cNvCxnSpPr/>
            <p:nvPr/>
          </p:nvCxnSpPr>
          <p:spPr>
            <a:xfrm>
              <a:off x="3749635" y="3106026"/>
              <a:ext cx="4820514"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0" name="文本框 2"/>
          <p:cNvSpPr txBox="1"/>
          <p:nvPr/>
        </p:nvSpPr>
        <p:spPr>
          <a:xfrm>
            <a:off x="534220" y="104751"/>
            <a:ext cx="4572000" cy="645160"/>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总结与展望</a:t>
            </a:r>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4" name="文本1"/>
          <p:cNvSpPr>
            <a:spLocks noChangeArrowheads="1"/>
          </p:cNvSpPr>
          <p:nvPr>
            <p:custDataLst>
              <p:tags r:id="rId1"/>
            </p:custDataLst>
          </p:nvPr>
        </p:nvSpPr>
        <p:spPr bwMode="gray">
          <a:xfrm>
            <a:off x="534035" y="1165860"/>
            <a:ext cx="7659370" cy="3450590"/>
          </a:xfrm>
          <a:prstGeom prst="roundRect">
            <a:avLst>
              <a:gd name="adj" fmla="val 11505"/>
            </a:avLst>
          </a:prstGeom>
          <a:noFill/>
          <a:ln w="15875" cap="flat" cmpd="sng" algn="ctr">
            <a:solidFill>
              <a:schemeClr val="accent1"/>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252095" fontAlgn="base">
              <a:lnSpc>
                <a:spcPct val="120000"/>
              </a:lnSpc>
              <a:spcBef>
                <a:spcPct val="0"/>
              </a:spcBef>
              <a:spcAft>
                <a:spcPct val="0"/>
              </a:spcAft>
              <a:defRPr/>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AI</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已深度融入学生的学习过程中，它能帮助学生快速提供信息、激发灵感，也确实提高了效率。但与此同时，过度依赖</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AI</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可能会弱化学生的独立思考能力和创新动机，甚至让创意陷入模板化，</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因此生成式</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AI</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是把双刃剑，有利也有弊。</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a:p>
            <a:pPr indent="252095" fontAlgn="base">
              <a:lnSpc>
                <a:spcPct val="120000"/>
              </a:lnSpc>
              <a:spcBef>
                <a:spcPct val="0"/>
              </a:spcBef>
              <a:spcAft>
                <a:spcPct val="0"/>
              </a:spcAft>
              <a:defRPr/>
            </a:pP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a:p>
            <a:pPr indent="252095" fontAlgn="base">
              <a:lnSpc>
                <a:spcPct val="120000"/>
              </a:lnSpc>
              <a:spcBef>
                <a:spcPct val="0"/>
              </a:spcBef>
              <a:spcAft>
                <a:spcPct val="0"/>
              </a:spcAft>
              <a:defRP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在相关教育机构的努力，政府、企业和社会各界的共同参与和支持</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下，我们期待在未来，生成式</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AI</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能够在教育领域上发挥出中流砥柱的作用，为人类教育事业的发展添砖加瓦，贡献出更多的智慧与力量。</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advTm="3000">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7767" y="213416"/>
            <a:ext cx="6692029" cy="414020"/>
          </a:xfrm>
          <a:prstGeom prst="rect">
            <a:avLst/>
          </a:prstGeom>
          <a:ln>
            <a:noFill/>
          </a:ln>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100" b="1" i="0" u="none" strike="noStrike" kern="1200" cap="none" spc="0" normalizeH="0" baseline="0" noProof="0" dirty="0">
                <a:ln>
                  <a:noFill/>
                </a:ln>
                <a:solidFill>
                  <a:srgbClr val="C00000"/>
                </a:solidFill>
                <a:effectLst/>
                <a:uLnTx/>
                <a:uFillTx/>
                <a:latin typeface="微软雅黑" panose="020B0503020204020204" pitchFamily="34" charset="-122"/>
                <a:ea typeface="微软雅黑" panose="020B0503020204020204" pitchFamily="34" charset="-122"/>
                <a:cs typeface="+mn-cs"/>
              </a:rPr>
              <a:t>部分参考文献</a:t>
            </a:r>
            <a:endParaRPr kumimoji="0" lang="zh-CN" altLang="en-US" sz="2100" b="1" i="0" u="none" strike="noStrike" kern="1200" cap="none" spc="0" normalizeH="0" baseline="0" noProof="0" dirty="0">
              <a:ln>
                <a:noFill/>
              </a:ln>
              <a:solidFill>
                <a:srgbClr val="C00000"/>
              </a:solidFill>
              <a:effectLst/>
              <a:uLnTx/>
              <a:uFillTx/>
              <a:latin typeface="微软雅黑" panose="020B0503020204020204" pitchFamily="34" charset="-122"/>
              <a:ea typeface="微软雅黑" panose="020B0503020204020204" pitchFamily="34" charset="-122"/>
              <a:cs typeface="+mn-cs"/>
            </a:endParaRPr>
          </a:p>
        </p:txBody>
      </p:sp>
      <p:sp>
        <p:nvSpPr>
          <p:cNvPr id="3" name="矩形 2"/>
          <p:cNvSpPr/>
          <p:nvPr/>
        </p:nvSpPr>
        <p:spPr>
          <a:xfrm>
            <a:off x="504825" y="627380"/>
            <a:ext cx="8134985" cy="4217670"/>
          </a:xfrm>
          <a:prstGeom prst="rect">
            <a:avLst/>
          </a:prstGeom>
          <a:ln>
            <a:solidFill>
              <a:srgbClr val="C00000"/>
            </a:solidFill>
          </a:ln>
        </p:spPr>
        <p:txBody>
          <a:bodyPr wrap="square">
            <a:noAutofit/>
          </a:bodyPr>
          <a:lstStyle/>
          <a:p>
            <a:pPr marL="285750" marR="0" lvl="0" indent="285750" algn="l" defTabSz="457200" rtl="0" eaLnBrk="1" fontAlgn="auto" latinLnBrk="0" hangingPunct="1">
              <a:lnSpc>
                <a:spcPct val="170000"/>
              </a:lnSpc>
              <a:spcBef>
                <a:spcPts val="0"/>
              </a:spcBef>
              <a:spcAft>
                <a:spcPts val="0"/>
              </a:spcAft>
              <a:buClr>
                <a:srgbClr val="C00000"/>
              </a:buClr>
              <a:buSzTx/>
              <a:buFont typeface="Wingdings" panose="05000000000000000000" pitchFamily="2" charset="2"/>
              <a:buChar char="u"/>
              <a:defRPr/>
            </a:pP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[1]Stanford University. (2023). AI Index Report 2023. Stanford Institute for Human-Centered Artificial Intelligence. https://aiindex.stanford.edu/report/</a:t>
            </a:r>
            <a:endPar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457200" rtl="0" eaLnBrk="1" fontAlgn="auto" latinLnBrk="0" hangingPunct="1">
              <a:lnSpc>
                <a:spcPct val="170000"/>
              </a:lnSpc>
              <a:spcBef>
                <a:spcPts val="0"/>
              </a:spcBef>
              <a:spcAft>
                <a:spcPts val="0"/>
              </a:spcAft>
              <a:buClr>
                <a:srgbClr val="C00000"/>
              </a:buClr>
              <a:buSzTx/>
              <a:buFont typeface="Wingdings" panose="05000000000000000000" pitchFamily="2" charset="2"/>
              <a:buChar char="u"/>
              <a:defRPr/>
            </a:pP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[2]</a:t>
            </a: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教育部</a:t>
            </a: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 (2024). </a:t>
            </a: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《中国高校人工智能应用现状调研报告（</a:t>
            </a: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2020-2024</a:t>
            </a: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t>
            </a:r>
            <a:endPar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457200" rtl="0" eaLnBrk="1" fontAlgn="auto" latinLnBrk="0" hangingPunct="1">
              <a:lnSpc>
                <a:spcPct val="170000"/>
              </a:lnSpc>
              <a:spcBef>
                <a:spcPts val="0"/>
              </a:spcBef>
              <a:spcAft>
                <a:spcPts val="0"/>
              </a:spcAft>
              <a:buClr>
                <a:srgbClr val="C00000"/>
              </a:buClr>
              <a:buSzTx/>
              <a:buFont typeface="Wingdings" panose="05000000000000000000" pitchFamily="2" charset="2"/>
              <a:buChar char="u"/>
              <a:defRPr/>
            </a:pP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[3]Woolley, A. (2023). “Generative AI and Cognitive Substitution: Risks in Higher Education.” MIT Technology Review.</a:t>
            </a:r>
            <a:endPar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457200" rtl="0" eaLnBrk="1" fontAlgn="auto" latinLnBrk="0" hangingPunct="1">
              <a:lnSpc>
                <a:spcPct val="170000"/>
              </a:lnSpc>
              <a:spcBef>
                <a:spcPts val="0"/>
              </a:spcBef>
              <a:spcAft>
                <a:spcPts val="0"/>
              </a:spcAft>
              <a:buClr>
                <a:srgbClr val="C00000"/>
              </a:buClr>
              <a:buSzTx/>
              <a:buFont typeface="Wingdings" panose="05000000000000000000" pitchFamily="2" charset="2"/>
              <a:buChar char="u"/>
              <a:defRPr/>
            </a:pP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[4]Nature. (2024). “The growing threat of AI misuse in academia.” Nature, 615(7999), 221–223.</a:t>
            </a:r>
            <a:endPar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457200" rtl="0" eaLnBrk="1" fontAlgn="auto" latinLnBrk="0" hangingPunct="1">
              <a:lnSpc>
                <a:spcPct val="170000"/>
              </a:lnSpc>
              <a:spcBef>
                <a:spcPts val="0"/>
              </a:spcBef>
              <a:spcAft>
                <a:spcPts val="0"/>
              </a:spcAft>
              <a:buClr>
                <a:srgbClr val="C00000"/>
              </a:buClr>
              <a:buSzTx/>
              <a:buFont typeface="Wingdings" panose="05000000000000000000" pitchFamily="2" charset="2"/>
              <a:buChar char="u"/>
              <a:defRPr/>
            </a:pP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[5]UNESCO. (2024). AI and Education: Guidance for Policymakers. United Nations Educational, Scientific and Cultural Organization.</a:t>
            </a:r>
            <a:endPar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285750" marR="0" lvl="0" indent="285750" algn="l" defTabSz="457200" rtl="0" eaLnBrk="1" fontAlgn="auto" latinLnBrk="0" hangingPunct="1">
              <a:lnSpc>
                <a:spcPct val="170000"/>
              </a:lnSpc>
              <a:spcBef>
                <a:spcPts val="0"/>
              </a:spcBef>
              <a:spcAft>
                <a:spcPts val="0"/>
              </a:spcAft>
              <a:buClr>
                <a:srgbClr val="C00000"/>
              </a:buClr>
              <a:buSzTx/>
              <a:buFont typeface="Wingdings" panose="05000000000000000000" pitchFamily="2" charset="2"/>
              <a:buChar char="u"/>
              <a:defRPr/>
            </a:pPr>
            <a:r>
              <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[6]Shaples, M. (2023, June 14). Towards social generative AI for education: Theory, practices, and ethics. arXiv. https://arxiv.org/abs/2306.10063</a:t>
            </a:r>
            <a:endParaRPr kumimoji="0" lang="en-US" altLang="zh-CN"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advTm="3000">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33" name="矩形 259"/>
          <p:cNvSpPr>
            <a:spLocks noChangeArrowheads="1"/>
          </p:cNvSpPr>
          <p:nvPr/>
        </p:nvSpPr>
        <p:spPr bwMode="auto">
          <a:xfrm>
            <a:off x="3221508" y="2238530"/>
            <a:ext cx="4787292" cy="738664"/>
          </a:xfrm>
          <a:prstGeom prst="rect">
            <a:avLst/>
          </a:prstGeom>
          <a:noFill/>
          <a:ln>
            <a:noFill/>
          </a:ln>
          <a:effectLst>
            <a:outerShdw blurRad="50800" dist="50800" dir="5400000" algn="ctr" rotWithShape="0">
              <a:schemeClr val="bg1"/>
            </a:outerShdw>
          </a:effec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4800" b="1" spc="-300" dirty="0">
                <a:solidFill>
                  <a:srgbClr val="C00000"/>
                </a:solidFill>
                <a:latin typeface="Arial Black" panose="020B0A04020102020204" pitchFamily="34" charset="0"/>
                <a:cs typeface="Arial" panose="020B0604020202020204" pitchFamily="34" charset="0"/>
              </a:rPr>
              <a:t>THANK   YOU </a:t>
            </a:r>
            <a:endParaRPr lang="en-US" altLang="zh-CN" sz="4800" b="1" spc="-300" dirty="0">
              <a:solidFill>
                <a:srgbClr val="C00000"/>
              </a:solidFill>
              <a:latin typeface="Arial Black" panose="020B0A04020102020204" pitchFamily="34" charset="0"/>
              <a:cs typeface="Arial" panose="020B0604020202020204" pitchFamily="34" charset="0"/>
            </a:endParaRPr>
          </a:p>
        </p:txBody>
      </p:sp>
      <p:pic>
        <p:nvPicPr>
          <p:cNvPr id="2097174" name="图片 30"/>
          <p:cNvPicPr>
            <a:picLocks noChangeAspect="1"/>
          </p:cNvPicPr>
          <p:nvPr/>
        </p:nvPicPr>
        <p:blipFill>
          <a:blip r:embed="rId1" cstate="print"/>
          <a:stretch>
            <a:fillRect/>
          </a:stretch>
        </p:blipFill>
        <p:spPr>
          <a:xfrm>
            <a:off x="8079944" y="18507"/>
            <a:ext cx="1009594" cy="1013432"/>
          </a:xfrm>
          <a:prstGeom prst="rect">
            <a:avLst/>
          </a:prstGeom>
        </p:spPr>
      </p:pic>
      <p:sp>
        <p:nvSpPr>
          <p:cNvPr id="16" name="Freeform 6"/>
          <p:cNvSpPr/>
          <p:nvPr/>
        </p:nvSpPr>
        <p:spPr bwMode="auto">
          <a:xfrm>
            <a:off x="189091" y="219536"/>
            <a:ext cx="784182" cy="781007"/>
          </a:xfrm>
          <a:custGeom>
            <a:avLst/>
            <a:gdLst>
              <a:gd name="T0" fmla="*/ 67 w 494"/>
              <a:gd name="T1" fmla="*/ 0 h 492"/>
              <a:gd name="T2" fmla="*/ 429 w 494"/>
              <a:gd name="T3" fmla="*/ 0 h 492"/>
              <a:gd name="T4" fmla="*/ 454 w 494"/>
              <a:gd name="T5" fmla="*/ 5 h 492"/>
              <a:gd name="T6" fmla="*/ 475 w 494"/>
              <a:gd name="T7" fmla="*/ 19 h 492"/>
              <a:gd name="T8" fmla="*/ 489 w 494"/>
              <a:gd name="T9" fmla="*/ 40 h 492"/>
              <a:gd name="T10" fmla="*/ 494 w 494"/>
              <a:gd name="T11" fmla="*/ 65 h 492"/>
              <a:gd name="T12" fmla="*/ 494 w 494"/>
              <a:gd name="T13" fmla="*/ 427 h 492"/>
              <a:gd name="T14" fmla="*/ 489 w 494"/>
              <a:gd name="T15" fmla="*/ 452 h 492"/>
              <a:gd name="T16" fmla="*/ 475 w 494"/>
              <a:gd name="T17" fmla="*/ 473 h 492"/>
              <a:gd name="T18" fmla="*/ 454 w 494"/>
              <a:gd name="T19" fmla="*/ 487 h 492"/>
              <a:gd name="T20" fmla="*/ 429 w 494"/>
              <a:gd name="T21" fmla="*/ 492 h 492"/>
              <a:gd name="T22" fmla="*/ 67 w 494"/>
              <a:gd name="T23" fmla="*/ 492 h 492"/>
              <a:gd name="T24" fmla="*/ 41 w 494"/>
              <a:gd name="T25" fmla="*/ 487 h 492"/>
              <a:gd name="T26" fmla="*/ 20 w 494"/>
              <a:gd name="T27" fmla="*/ 473 h 492"/>
              <a:gd name="T28" fmla="*/ 6 w 494"/>
              <a:gd name="T29" fmla="*/ 452 h 492"/>
              <a:gd name="T30" fmla="*/ 0 w 494"/>
              <a:gd name="T31" fmla="*/ 427 h 492"/>
              <a:gd name="T32" fmla="*/ 0 w 494"/>
              <a:gd name="T33" fmla="*/ 65 h 492"/>
              <a:gd name="T34" fmla="*/ 6 w 494"/>
              <a:gd name="T35" fmla="*/ 40 h 492"/>
              <a:gd name="T36" fmla="*/ 20 w 494"/>
              <a:gd name="T37" fmla="*/ 19 h 492"/>
              <a:gd name="T38" fmla="*/ 41 w 494"/>
              <a:gd name="T39" fmla="*/ 5 h 492"/>
              <a:gd name="T40" fmla="*/ 67 w 494"/>
              <a:gd name="T41"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4" h="492">
                <a:moveTo>
                  <a:pt x="67" y="0"/>
                </a:moveTo>
                <a:lnTo>
                  <a:pt x="429" y="0"/>
                </a:lnTo>
                <a:lnTo>
                  <a:pt x="454" y="5"/>
                </a:lnTo>
                <a:lnTo>
                  <a:pt x="475" y="19"/>
                </a:lnTo>
                <a:lnTo>
                  <a:pt x="489" y="40"/>
                </a:lnTo>
                <a:lnTo>
                  <a:pt x="494" y="65"/>
                </a:lnTo>
                <a:lnTo>
                  <a:pt x="494" y="427"/>
                </a:lnTo>
                <a:lnTo>
                  <a:pt x="489" y="452"/>
                </a:lnTo>
                <a:lnTo>
                  <a:pt x="475" y="473"/>
                </a:lnTo>
                <a:lnTo>
                  <a:pt x="454" y="487"/>
                </a:lnTo>
                <a:lnTo>
                  <a:pt x="429" y="492"/>
                </a:lnTo>
                <a:lnTo>
                  <a:pt x="67" y="492"/>
                </a:lnTo>
                <a:lnTo>
                  <a:pt x="41" y="487"/>
                </a:lnTo>
                <a:lnTo>
                  <a:pt x="20" y="473"/>
                </a:lnTo>
                <a:lnTo>
                  <a:pt x="6" y="452"/>
                </a:lnTo>
                <a:lnTo>
                  <a:pt x="0" y="427"/>
                </a:lnTo>
                <a:lnTo>
                  <a:pt x="0" y="65"/>
                </a:lnTo>
                <a:lnTo>
                  <a:pt x="6" y="40"/>
                </a:lnTo>
                <a:lnTo>
                  <a:pt x="20" y="19"/>
                </a:lnTo>
                <a:lnTo>
                  <a:pt x="41" y="5"/>
                </a:lnTo>
                <a:lnTo>
                  <a:pt x="67"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7" name="Freeform 9"/>
          <p:cNvSpPr/>
          <p:nvPr/>
        </p:nvSpPr>
        <p:spPr bwMode="auto">
          <a:xfrm>
            <a:off x="754210" y="2139345"/>
            <a:ext cx="1477882" cy="1477882"/>
          </a:xfrm>
          <a:custGeom>
            <a:avLst/>
            <a:gdLst>
              <a:gd name="T0" fmla="*/ 66 w 931"/>
              <a:gd name="T1" fmla="*/ 0 h 931"/>
              <a:gd name="T2" fmla="*/ 867 w 931"/>
              <a:gd name="T3" fmla="*/ 0 h 931"/>
              <a:gd name="T4" fmla="*/ 891 w 931"/>
              <a:gd name="T5" fmla="*/ 5 h 931"/>
              <a:gd name="T6" fmla="*/ 912 w 931"/>
              <a:gd name="T7" fmla="*/ 19 h 931"/>
              <a:gd name="T8" fmla="*/ 926 w 931"/>
              <a:gd name="T9" fmla="*/ 40 h 931"/>
              <a:gd name="T10" fmla="*/ 931 w 931"/>
              <a:gd name="T11" fmla="*/ 64 h 931"/>
              <a:gd name="T12" fmla="*/ 931 w 931"/>
              <a:gd name="T13" fmla="*/ 864 h 931"/>
              <a:gd name="T14" fmla="*/ 926 w 931"/>
              <a:gd name="T15" fmla="*/ 891 h 931"/>
              <a:gd name="T16" fmla="*/ 912 w 931"/>
              <a:gd name="T17" fmla="*/ 912 h 931"/>
              <a:gd name="T18" fmla="*/ 891 w 931"/>
              <a:gd name="T19" fmla="*/ 926 h 931"/>
              <a:gd name="T20" fmla="*/ 867 w 931"/>
              <a:gd name="T21" fmla="*/ 931 h 931"/>
              <a:gd name="T22" fmla="*/ 66 w 931"/>
              <a:gd name="T23" fmla="*/ 931 h 931"/>
              <a:gd name="T24" fmla="*/ 40 w 931"/>
              <a:gd name="T25" fmla="*/ 926 h 931"/>
              <a:gd name="T26" fmla="*/ 19 w 931"/>
              <a:gd name="T27" fmla="*/ 912 h 931"/>
              <a:gd name="T28" fmla="*/ 5 w 931"/>
              <a:gd name="T29" fmla="*/ 891 h 931"/>
              <a:gd name="T30" fmla="*/ 0 w 931"/>
              <a:gd name="T31" fmla="*/ 864 h 931"/>
              <a:gd name="T32" fmla="*/ 0 w 931"/>
              <a:gd name="T33" fmla="*/ 64 h 931"/>
              <a:gd name="T34" fmla="*/ 5 w 931"/>
              <a:gd name="T35" fmla="*/ 40 h 931"/>
              <a:gd name="T36" fmla="*/ 19 w 931"/>
              <a:gd name="T37" fmla="*/ 19 h 931"/>
              <a:gd name="T38" fmla="*/ 40 w 931"/>
              <a:gd name="T39" fmla="*/ 5 h 931"/>
              <a:gd name="T40" fmla="*/ 66 w 931"/>
              <a:gd name="T41" fmla="*/ 0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1" h="931">
                <a:moveTo>
                  <a:pt x="66" y="0"/>
                </a:moveTo>
                <a:lnTo>
                  <a:pt x="867" y="0"/>
                </a:lnTo>
                <a:lnTo>
                  <a:pt x="891" y="5"/>
                </a:lnTo>
                <a:lnTo>
                  <a:pt x="912" y="19"/>
                </a:lnTo>
                <a:lnTo>
                  <a:pt x="926" y="40"/>
                </a:lnTo>
                <a:lnTo>
                  <a:pt x="931" y="64"/>
                </a:lnTo>
                <a:lnTo>
                  <a:pt x="931" y="864"/>
                </a:lnTo>
                <a:lnTo>
                  <a:pt x="926" y="891"/>
                </a:lnTo>
                <a:lnTo>
                  <a:pt x="912" y="912"/>
                </a:lnTo>
                <a:lnTo>
                  <a:pt x="891" y="926"/>
                </a:lnTo>
                <a:lnTo>
                  <a:pt x="867" y="931"/>
                </a:lnTo>
                <a:lnTo>
                  <a:pt x="66" y="931"/>
                </a:lnTo>
                <a:lnTo>
                  <a:pt x="40" y="926"/>
                </a:lnTo>
                <a:lnTo>
                  <a:pt x="19" y="912"/>
                </a:lnTo>
                <a:lnTo>
                  <a:pt x="5" y="891"/>
                </a:lnTo>
                <a:lnTo>
                  <a:pt x="0" y="864"/>
                </a:lnTo>
                <a:lnTo>
                  <a:pt x="0" y="64"/>
                </a:lnTo>
                <a:lnTo>
                  <a:pt x="5" y="40"/>
                </a:lnTo>
                <a:lnTo>
                  <a:pt x="19" y="19"/>
                </a:lnTo>
                <a:lnTo>
                  <a:pt x="40" y="5"/>
                </a:lnTo>
                <a:lnTo>
                  <a:pt x="66"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8" name="Freeform 11"/>
          <p:cNvSpPr/>
          <p:nvPr/>
        </p:nvSpPr>
        <p:spPr bwMode="auto">
          <a:xfrm>
            <a:off x="189091" y="3947215"/>
            <a:ext cx="793707" cy="798469"/>
          </a:xfrm>
          <a:custGeom>
            <a:avLst/>
            <a:gdLst>
              <a:gd name="T0" fmla="*/ 65 w 500"/>
              <a:gd name="T1" fmla="*/ 0 h 503"/>
              <a:gd name="T2" fmla="*/ 436 w 500"/>
              <a:gd name="T3" fmla="*/ 0 h 503"/>
              <a:gd name="T4" fmla="*/ 460 w 500"/>
              <a:gd name="T5" fmla="*/ 5 h 503"/>
              <a:gd name="T6" fmla="*/ 481 w 500"/>
              <a:gd name="T7" fmla="*/ 19 h 503"/>
              <a:gd name="T8" fmla="*/ 495 w 500"/>
              <a:gd name="T9" fmla="*/ 40 h 503"/>
              <a:gd name="T10" fmla="*/ 500 w 500"/>
              <a:gd name="T11" fmla="*/ 67 h 503"/>
              <a:gd name="T12" fmla="*/ 500 w 500"/>
              <a:gd name="T13" fmla="*/ 436 h 503"/>
              <a:gd name="T14" fmla="*/ 495 w 500"/>
              <a:gd name="T15" fmla="*/ 462 h 503"/>
              <a:gd name="T16" fmla="*/ 481 w 500"/>
              <a:gd name="T17" fmla="*/ 483 h 503"/>
              <a:gd name="T18" fmla="*/ 460 w 500"/>
              <a:gd name="T19" fmla="*/ 497 h 503"/>
              <a:gd name="T20" fmla="*/ 436 w 500"/>
              <a:gd name="T21" fmla="*/ 503 h 503"/>
              <a:gd name="T22" fmla="*/ 65 w 500"/>
              <a:gd name="T23" fmla="*/ 503 h 503"/>
              <a:gd name="T24" fmla="*/ 40 w 500"/>
              <a:gd name="T25" fmla="*/ 497 h 503"/>
              <a:gd name="T26" fmla="*/ 19 w 500"/>
              <a:gd name="T27" fmla="*/ 483 h 503"/>
              <a:gd name="T28" fmla="*/ 5 w 500"/>
              <a:gd name="T29" fmla="*/ 462 h 503"/>
              <a:gd name="T30" fmla="*/ 0 w 500"/>
              <a:gd name="T31" fmla="*/ 436 h 503"/>
              <a:gd name="T32" fmla="*/ 0 w 500"/>
              <a:gd name="T33" fmla="*/ 67 h 503"/>
              <a:gd name="T34" fmla="*/ 5 w 500"/>
              <a:gd name="T35" fmla="*/ 40 h 503"/>
              <a:gd name="T36" fmla="*/ 19 w 500"/>
              <a:gd name="T37" fmla="*/ 19 h 503"/>
              <a:gd name="T38" fmla="*/ 40 w 500"/>
              <a:gd name="T39" fmla="*/ 5 h 503"/>
              <a:gd name="T40" fmla="*/ 65 w 500"/>
              <a:gd name="T41" fmla="*/ 0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0" h="503">
                <a:moveTo>
                  <a:pt x="65" y="0"/>
                </a:moveTo>
                <a:lnTo>
                  <a:pt x="436" y="0"/>
                </a:lnTo>
                <a:lnTo>
                  <a:pt x="460" y="5"/>
                </a:lnTo>
                <a:lnTo>
                  <a:pt x="481" y="19"/>
                </a:lnTo>
                <a:lnTo>
                  <a:pt x="495" y="40"/>
                </a:lnTo>
                <a:lnTo>
                  <a:pt x="500" y="67"/>
                </a:lnTo>
                <a:lnTo>
                  <a:pt x="500" y="436"/>
                </a:lnTo>
                <a:lnTo>
                  <a:pt x="495" y="462"/>
                </a:lnTo>
                <a:lnTo>
                  <a:pt x="481" y="483"/>
                </a:lnTo>
                <a:lnTo>
                  <a:pt x="460" y="497"/>
                </a:lnTo>
                <a:lnTo>
                  <a:pt x="436" y="503"/>
                </a:lnTo>
                <a:lnTo>
                  <a:pt x="65" y="503"/>
                </a:lnTo>
                <a:lnTo>
                  <a:pt x="40" y="497"/>
                </a:lnTo>
                <a:lnTo>
                  <a:pt x="19" y="483"/>
                </a:lnTo>
                <a:lnTo>
                  <a:pt x="5" y="462"/>
                </a:lnTo>
                <a:lnTo>
                  <a:pt x="0" y="436"/>
                </a:lnTo>
                <a:lnTo>
                  <a:pt x="0" y="67"/>
                </a:lnTo>
                <a:lnTo>
                  <a:pt x="5" y="40"/>
                </a:lnTo>
                <a:lnTo>
                  <a:pt x="19" y="19"/>
                </a:lnTo>
                <a:lnTo>
                  <a:pt x="40" y="5"/>
                </a:lnTo>
                <a:lnTo>
                  <a:pt x="65"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9" name="Freeform 13"/>
          <p:cNvSpPr/>
          <p:nvPr/>
        </p:nvSpPr>
        <p:spPr bwMode="auto">
          <a:xfrm>
            <a:off x="1465656" y="2359259"/>
            <a:ext cx="612742" cy="617504"/>
          </a:xfrm>
          <a:custGeom>
            <a:avLst/>
            <a:gdLst>
              <a:gd name="T0" fmla="*/ 75 w 386"/>
              <a:gd name="T1" fmla="*/ 0 h 389"/>
              <a:gd name="T2" fmla="*/ 311 w 386"/>
              <a:gd name="T3" fmla="*/ 0 h 389"/>
              <a:gd name="T4" fmla="*/ 336 w 386"/>
              <a:gd name="T5" fmla="*/ 4 h 389"/>
              <a:gd name="T6" fmla="*/ 357 w 386"/>
              <a:gd name="T7" fmla="*/ 14 h 389"/>
              <a:gd name="T8" fmla="*/ 372 w 386"/>
              <a:gd name="T9" fmla="*/ 32 h 389"/>
              <a:gd name="T10" fmla="*/ 383 w 386"/>
              <a:gd name="T11" fmla="*/ 53 h 389"/>
              <a:gd name="T12" fmla="*/ 386 w 386"/>
              <a:gd name="T13" fmla="*/ 76 h 389"/>
              <a:gd name="T14" fmla="*/ 386 w 386"/>
              <a:gd name="T15" fmla="*/ 312 h 389"/>
              <a:gd name="T16" fmla="*/ 383 w 386"/>
              <a:gd name="T17" fmla="*/ 337 h 389"/>
              <a:gd name="T18" fmla="*/ 372 w 386"/>
              <a:gd name="T19" fmla="*/ 358 h 389"/>
              <a:gd name="T20" fmla="*/ 357 w 386"/>
              <a:gd name="T21" fmla="*/ 373 h 389"/>
              <a:gd name="T22" fmla="*/ 336 w 386"/>
              <a:gd name="T23" fmla="*/ 384 h 389"/>
              <a:gd name="T24" fmla="*/ 311 w 386"/>
              <a:gd name="T25" fmla="*/ 389 h 389"/>
              <a:gd name="T26" fmla="*/ 75 w 386"/>
              <a:gd name="T27" fmla="*/ 389 h 389"/>
              <a:gd name="T28" fmla="*/ 50 w 386"/>
              <a:gd name="T29" fmla="*/ 384 h 389"/>
              <a:gd name="T30" fmla="*/ 29 w 386"/>
              <a:gd name="T31" fmla="*/ 373 h 389"/>
              <a:gd name="T32" fmla="*/ 14 w 386"/>
              <a:gd name="T33" fmla="*/ 358 h 389"/>
              <a:gd name="T34" fmla="*/ 3 w 386"/>
              <a:gd name="T35" fmla="*/ 337 h 389"/>
              <a:gd name="T36" fmla="*/ 0 w 386"/>
              <a:gd name="T37" fmla="*/ 312 h 389"/>
              <a:gd name="T38" fmla="*/ 0 w 386"/>
              <a:gd name="T39" fmla="*/ 76 h 389"/>
              <a:gd name="T40" fmla="*/ 3 w 386"/>
              <a:gd name="T41" fmla="*/ 53 h 389"/>
              <a:gd name="T42" fmla="*/ 14 w 386"/>
              <a:gd name="T43" fmla="*/ 32 h 389"/>
              <a:gd name="T44" fmla="*/ 29 w 386"/>
              <a:gd name="T45" fmla="*/ 14 h 389"/>
              <a:gd name="T46" fmla="*/ 50 w 386"/>
              <a:gd name="T47" fmla="*/ 4 h 389"/>
              <a:gd name="T48" fmla="*/ 75 w 386"/>
              <a:gd name="T49" fmla="*/ 0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6" h="389">
                <a:moveTo>
                  <a:pt x="75" y="0"/>
                </a:moveTo>
                <a:lnTo>
                  <a:pt x="311" y="0"/>
                </a:lnTo>
                <a:lnTo>
                  <a:pt x="336" y="4"/>
                </a:lnTo>
                <a:lnTo>
                  <a:pt x="357" y="14"/>
                </a:lnTo>
                <a:lnTo>
                  <a:pt x="372" y="32"/>
                </a:lnTo>
                <a:lnTo>
                  <a:pt x="383" y="53"/>
                </a:lnTo>
                <a:lnTo>
                  <a:pt x="386" y="76"/>
                </a:lnTo>
                <a:lnTo>
                  <a:pt x="386" y="312"/>
                </a:lnTo>
                <a:lnTo>
                  <a:pt x="383" y="337"/>
                </a:lnTo>
                <a:lnTo>
                  <a:pt x="372" y="358"/>
                </a:lnTo>
                <a:lnTo>
                  <a:pt x="357" y="373"/>
                </a:lnTo>
                <a:lnTo>
                  <a:pt x="336" y="384"/>
                </a:lnTo>
                <a:lnTo>
                  <a:pt x="311" y="389"/>
                </a:lnTo>
                <a:lnTo>
                  <a:pt x="75" y="389"/>
                </a:lnTo>
                <a:lnTo>
                  <a:pt x="50" y="384"/>
                </a:lnTo>
                <a:lnTo>
                  <a:pt x="29" y="373"/>
                </a:lnTo>
                <a:lnTo>
                  <a:pt x="14" y="358"/>
                </a:lnTo>
                <a:lnTo>
                  <a:pt x="3" y="337"/>
                </a:lnTo>
                <a:lnTo>
                  <a:pt x="0" y="312"/>
                </a:lnTo>
                <a:lnTo>
                  <a:pt x="0" y="76"/>
                </a:lnTo>
                <a:lnTo>
                  <a:pt x="3" y="53"/>
                </a:lnTo>
                <a:lnTo>
                  <a:pt x="14" y="32"/>
                </a:lnTo>
                <a:lnTo>
                  <a:pt x="29" y="14"/>
                </a:lnTo>
                <a:lnTo>
                  <a:pt x="50" y="4"/>
                </a:lnTo>
                <a:lnTo>
                  <a:pt x="75" y="0"/>
                </a:lnTo>
                <a:close/>
              </a:path>
            </a:pathLst>
          </a:custGeom>
          <a:gradFill flip="none" rotWithShape="1">
            <a:gsLst>
              <a:gs pos="3000">
                <a:schemeClr val="bg1">
                  <a:lumMod val="75000"/>
                </a:schemeClr>
              </a:gs>
              <a:gs pos="59000">
                <a:srgbClr val="FBFBFB"/>
              </a:gs>
            </a:gsLst>
            <a:lin ang="2700000" scaled="1"/>
          </a:grad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21" name="Freeform 15"/>
          <p:cNvSpPr/>
          <p:nvPr/>
        </p:nvSpPr>
        <p:spPr bwMode="auto">
          <a:xfrm>
            <a:off x="1595540" y="1086003"/>
            <a:ext cx="1385570" cy="1029970"/>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23" name="Freeform 10"/>
          <p:cNvSpPr/>
          <p:nvPr/>
        </p:nvSpPr>
        <p:spPr bwMode="auto">
          <a:xfrm>
            <a:off x="453064" y="1933309"/>
            <a:ext cx="602292" cy="667919"/>
          </a:xfrm>
          <a:custGeom>
            <a:avLst/>
            <a:gdLst>
              <a:gd name="T0" fmla="*/ 65 w 534"/>
              <a:gd name="T1" fmla="*/ 0 h 535"/>
              <a:gd name="T2" fmla="*/ 468 w 534"/>
              <a:gd name="T3" fmla="*/ 0 h 535"/>
              <a:gd name="T4" fmla="*/ 494 w 534"/>
              <a:gd name="T5" fmla="*/ 5 h 535"/>
              <a:gd name="T6" fmla="*/ 515 w 534"/>
              <a:gd name="T7" fmla="*/ 19 h 535"/>
              <a:gd name="T8" fmla="*/ 529 w 534"/>
              <a:gd name="T9" fmla="*/ 40 h 535"/>
              <a:gd name="T10" fmla="*/ 534 w 534"/>
              <a:gd name="T11" fmla="*/ 66 h 535"/>
              <a:gd name="T12" fmla="*/ 534 w 534"/>
              <a:gd name="T13" fmla="*/ 469 h 535"/>
              <a:gd name="T14" fmla="*/ 529 w 534"/>
              <a:gd name="T15" fmla="*/ 495 h 535"/>
              <a:gd name="T16" fmla="*/ 515 w 534"/>
              <a:gd name="T17" fmla="*/ 516 h 535"/>
              <a:gd name="T18" fmla="*/ 494 w 534"/>
              <a:gd name="T19" fmla="*/ 530 h 535"/>
              <a:gd name="T20" fmla="*/ 468 w 534"/>
              <a:gd name="T21" fmla="*/ 535 h 535"/>
              <a:gd name="T22" fmla="*/ 65 w 534"/>
              <a:gd name="T23" fmla="*/ 535 h 535"/>
              <a:gd name="T24" fmla="*/ 40 w 534"/>
              <a:gd name="T25" fmla="*/ 530 h 535"/>
              <a:gd name="T26" fmla="*/ 19 w 534"/>
              <a:gd name="T27" fmla="*/ 516 h 535"/>
              <a:gd name="T28" fmla="*/ 5 w 534"/>
              <a:gd name="T29" fmla="*/ 495 h 535"/>
              <a:gd name="T30" fmla="*/ 0 w 534"/>
              <a:gd name="T31" fmla="*/ 469 h 535"/>
              <a:gd name="T32" fmla="*/ 0 w 534"/>
              <a:gd name="T33" fmla="*/ 66 h 535"/>
              <a:gd name="T34" fmla="*/ 5 w 534"/>
              <a:gd name="T35" fmla="*/ 40 h 535"/>
              <a:gd name="T36" fmla="*/ 19 w 534"/>
              <a:gd name="T37" fmla="*/ 19 h 535"/>
              <a:gd name="T38" fmla="*/ 40 w 534"/>
              <a:gd name="T39" fmla="*/ 5 h 535"/>
              <a:gd name="T40" fmla="*/ 65 w 534"/>
              <a:gd name="T41" fmla="*/ 0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4" h="535">
                <a:moveTo>
                  <a:pt x="65" y="0"/>
                </a:moveTo>
                <a:lnTo>
                  <a:pt x="468" y="0"/>
                </a:lnTo>
                <a:lnTo>
                  <a:pt x="494" y="5"/>
                </a:lnTo>
                <a:lnTo>
                  <a:pt x="515" y="19"/>
                </a:lnTo>
                <a:lnTo>
                  <a:pt x="529" y="40"/>
                </a:lnTo>
                <a:lnTo>
                  <a:pt x="534" y="66"/>
                </a:lnTo>
                <a:lnTo>
                  <a:pt x="534" y="469"/>
                </a:lnTo>
                <a:lnTo>
                  <a:pt x="529" y="495"/>
                </a:lnTo>
                <a:lnTo>
                  <a:pt x="515" y="516"/>
                </a:lnTo>
                <a:lnTo>
                  <a:pt x="494" y="530"/>
                </a:lnTo>
                <a:lnTo>
                  <a:pt x="468" y="535"/>
                </a:lnTo>
                <a:lnTo>
                  <a:pt x="65" y="535"/>
                </a:lnTo>
                <a:lnTo>
                  <a:pt x="40" y="530"/>
                </a:lnTo>
                <a:lnTo>
                  <a:pt x="19" y="516"/>
                </a:lnTo>
                <a:lnTo>
                  <a:pt x="5" y="495"/>
                </a:lnTo>
                <a:lnTo>
                  <a:pt x="0" y="469"/>
                </a:lnTo>
                <a:lnTo>
                  <a:pt x="0" y="66"/>
                </a:lnTo>
                <a:lnTo>
                  <a:pt x="5" y="40"/>
                </a:lnTo>
                <a:lnTo>
                  <a:pt x="19" y="19"/>
                </a:lnTo>
                <a:lnTo>
                  <a:pt x="40" y="5"/>
                </a:lnTo>
                <a:lnTo>
                  <a:pt x="65"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pic>
        <p:nvPicPr>
          <p:cNvPr id="24" name="图片 23"/>
          <p:cNvPicPr>
            <a:picLocks noChangeAspect="1"/>
          </p:cNvPicPr>
          <p:nvPr/>
        </p:nvPicPr>
        <p:blipFill>
          <a:blip r:embed="rId2" cstate="print">
            <a:extLst>
              <a:ext uri="{28A0092B-C50C-407E-A947-70E740481C1C}">
                <a14:useLocalDpi xmlns:a14="http://schemas.microsoft.com/office/drawing/2010/main" val="0"/>
              </a:ext>
            </a:extLst>
          </a:blip>
          <a:srcRect l="19669" r="19669"/>
          <a:stretch>
            <a:fillRect/>
          </a:stretch>
        </p:blipFill>
        <p:spPr>
          <a:xfrm>
            <a:off x="319350" y="853767"/>
            <a:ext cx="1181388" cy="1086475"/>
          </a:xfrm>
          <a:prstGeom prst="roundRect">
            <a:avLst/>
          </a:prstGeom>
        </p:spPr>
      </p:pic>
      <p:sp>
        <p:nvSpPr>
          <p:cNvPr id="1048729" name="Freeform 14"/>
          <p:cNvSpPr/>
          <p:nvPr/>
        </p:nvSpPr>
        <p:spPr bwMode="auto">
          <a:xfrm>
            <a:off x="410064" y="3025364"/>
            <a:ext cx="1306441" cy="1306441"/>
          </a:xfrm>
          <a:custGeom>
            <a:avLst/>
            <a:gdLst>
              <a:gd name="T0" fmla="*/ 77 w 823"/>
              <a:gd name="T1" fmla="*/ 0 h 823"/>
              <a:gd name="T2" fmla="*/ 746 w 823"/>
              <a:gd name="T3" fmla="*/ 0 h 823"/>
              <a:gd name="T4" fmla="*/ 770 w 823"/>
              <a:gd name="T5" fmla="*/ 3 h 823"/>
              <a:gd name="T6" fmla="*/ 791 w 823"/>
              <a:gd name="T7" fmla="*/ 16 h 823"/>
              <a:gd name="T8" fmla="*/ 807 w 823"/>
              <a:gd name="T9" fmla="*/ 31 h 823"/>
              <a:gd name="T10" fmla="*/ 819 w 823"/>
              <a:gd name="T11" fmla="*/ 52 h 823"/>
              <a:gd name="T12" fmla="*/ 823 w 823"/>
              <a:gd name="T13" fmla="*/ 77 h 823"/>
              <a:gd name="T14" fmla="*/ 823 w 823"/>
              <a:gd name="T15" fmla="*/ 746 h 823"/>
              <a:gd name="T16" fmla="*/ 819 w 823"/>
              <a:gd name="T17" fmla="*/ 770 h 823"/>
              <a:gd name="T18" fmla="*/ 807 w 823"/>
              <a:gd name="T19" fmla="*/ 791 h 823"/>
              <a:gd name="T20" fmla="*/ 791 w 823"/>
              <a:gd name="T21" fmla="*/ 807 h 823"/>
              <a:gd name="T22" fmla="*/ 770 w 823"/>
              <a:gd name="T23" fmla="*/ 817 h 823"/>
              <a:gd name="T24" fmla="*/ 746 w 823"/>
              <a:gd name="T25" fmla="*/ 823 h 823"/>
              <a:gd name="T26" fmla="*/ 77 w 823"/>
              <a:gd name="T27" fmla="*/ 823 h 823"/>
              <a:gd name="T28" fmla="*/ 53 w 823"/>
              <a:gd name="T29" fmla="*/ 817 h 823"/>
              <a:gd name="T30" fmla="*/ 32 w 823"/>
              <a:gd name="T31" fmla="*/ 807 h 823"/>
              <a:gd name="T32" fmla="*/ 16 w 823"/>
              <a:gd name="T33" fmla="*/ 791 h 823"/>
              <a:gd name="T34" fmla="*/ 4 w 823"/>
              <a:gd name="T35" fmla="*/ 770 h 823"/>
              <a:gd name="T36" fmla="*/ 0 w 823"/>
              <a:gd name="T37" fmla="*/ 746 h 823"/>
              <a:gd name="T38" fmla="*/ 0 w 823"/>
              <a:gd name="T39" fmla="*/ 77 h 823"/>
              <a:gd name="T40" fmla="*/ 4 w 823"/>
              <a:gd name="T41" fmla="*/ 52 h 823"/>
              <a:gd name="T42" fmla="*/ 16 w 823"/>
              <a:gd name="T43" fmla="*/ 31 h 823"/>
              <a:gd name="T44" fmla="*/ 32 w 823"/>
              <a:gd name="T45" fmla="*/ 16 h 823"/>
              <a:gd name="T46" fmla="*/ 53 w 823"/>
              <a:gd name="T47" fmla="*/ 3 h 823"/>
              <a:gd name="T48" fmla="*/ 77 w 823"/>
              <a:gd name="T49" fmla="*/ 0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23" h="823">
                <a:moveTo>
                  <a:pt x="77" y="0"/>
                </a:moveTo>
                <a:lnTo>
                  <a:pt x="746" y="0"/>
                </a:lnTo>
                <a:lnTo>
                  <a:pt x="770" y="3"/>
                </a:lnTo>
                <a:lnTo>
                  <a:pt x="791" y="16"/>
                </a:lnTo>
                <a:lnTo>
                  <a:pt x="807" y="31"/>
                </a:lnTo>
                <a:lnTo>
                  <a:pt x="819" y="52"/>
                </a:lnTo>
                <a:lnTo>
                  <a:pt x="823" y="77"/>
                </a:lnTo>
                <a:lnTo>
                  <a:pt x="823" y="746"/>
                </a:lnTo>
                <a:lnTo>
                  <a:pt x="819" y="770"/>
                </a:lnTo>
                <a:lnTo>
                  <a:pt x="807" y="791"/>
                </a:lnTo>
                <a:lnTo>
                  <a:pt x="791" y="807"/>
                </a:lnTo>
                <a:lnTo>
                  <a:pt x="770" y="817"/>
                </a:lnTo>
                <a:lnTo>
                  <a:pt x="746" y="823"/>
                </a:lnTo>
                <a:lnTo>
                  <a:pt x="77" y="823"/>
                </a:lnTo>
                <a:lnTo>
                  <a:pt x="53" y="817"/>
                </a:lnTo>
                <a:lnTo>
                  <a:pt x="32" y="807"/>
                </a:lnTo>
                <a:lnTo>
                  <a:pt x="16" y="791"/>
                </a:lnTo>
                <a:lnTo>
                  <a:pt x="4" y="770"/>
                </a:lnTo>
                <a:lnTo>
                  <a:pt x="0" y="746"/>
                </a:lnTo>
                <a:lnTo>
                  <a:pt x="0" y="77"/>
                </a:lnTo>
                <a:lnTo>
                  <a:pt x="4" y="52"/>
                </a:lnTo>
                <a:lnTo>
                  <a:pt x="16" y="31"/>
                </a:lnTo>
                <a:lnTo>
                  <a:pt x="32" y="16"/>
                </a:lnTo>
                <a:lnTo>
                  <a:pt x="53" y="3"/>
                </a:lnTo>
                <a:lnTo>
                  <a:pt x="77" y="0"/>
                </a:lnTo>
                <a:close/>
              </a:path>
            </a:pathLst>
          </a:custGeom>
          <a:blipFill dpi="0" rotWithShape="1">
            <a:blip r:embed="rId3"/>
            <a:srcRect/>
            <a:stretch>
              <a:fillRect/>
            </a:stretch>
          </a:blip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4265" dirty="0">
              <a:solidFill>
                <a:srgbClr val="AE002B"/>
              </a:solidFill>
              <a:latin typeface="Impact" panose="020B0806030902050204" pitchFamily="34" charset="0"/>
            </a:endParaRPr>
          </a:p>
        </p:txBody>
      </p:sp>
      <p:pic>
        <p:nvPicPr>
          <p:cNvPr id="15" name="图片 14"/>
          <p:cNvPicPr>
            <a:picLocks noChangeAspect="1"/>
          </p:cNvPicPr>
          <p:nvPr/>
        </p:nvPicPr>
        <p:blipFill>
          <a:blip r:embed="rId4" cstate="print">
            <a:lum bright="70000" contrast="-70000"/>
            <a:extLst>
              <a:ext uri="{BEBA8EAE-BF5A-486C-A8C5-ECC9F3942E4B}">
                <a14:imgProps xmlns:a14="http://schemas.microsoft.com/office/drawing/2010/main">
                  <a14:imgLayer r:embed="rId5">
                    <a14:imgEffect>
                      <a14:backgroundRemoval t="2653" b="100000" l="0" r="99115"/>
                    </a14:imgEffect>
                  </a14:imgLayer>
                </a14:imgProps>
              </a:ext>
              <a:ext uri="{28A0092B-C50C-407E-A947-70E740481C1C}">
                <a14:useLocalDpi xmlns:a14="http://schemas.microsoft.com/office/drawing/2010/main" val="0"/>
              </a:ext>
            </a:extLst>
          </a:blip>
          <a:stretch>
            <a:fillRect/>
          </a:stretch>
        </p:blipFill>
        <p:spPr>
          <a:xfrm>
            <a:off x="1587567" y="0"/>
            <a:ext cx="777648" cy="1297227"/>
          </a:xfrm>
          <a:prstGeom prst="rect">
            <a:avLst/>
          </a:prstGeom>
        </p:spPr>
      </p:pic>
    </p:spTree>
  </p:cSld>
  <p:clrMapOvr>
    <a:masterClrMapping/>
  </p:clrMapOvr>
  <p:transition spd="med"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47767" y="213416"/>
            <a:ext cx="5648103" cy="414020"/>
          </a:xfrm>
          <a:prstGeom prst="rect">
            <a:avLst/>
          </a:prstGeom>
          <a:ln>
            <a:noFill/>
          </a:ln>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100" b="1" i="0" u="none" strike="noStrike" kern="1200" cap="none" spc="0" normalizeH="0" baseline="0" noProof="0" dirty="0">
                <a:ln>
                  <a:noFill/>
                </a:ln>
                <a:solidFill>
                  <a:srgbClr val="C00000"/>
                </a:solidFill>
                <a:effectLst/>
                <a:uLnTx/>
                <a:uFillTx/>
                <a:latin typeface="微软雅黑" panose="020B0503020204020204" pitchFamily="34" charset="-122"/>
                <a:ea typeface="微软雅黑" panose="020B0503020204020204" pitchFamily="34" charset="-122"/>
                <a:cs typeface="+mn-cs"/>
              </a:rPr>
              <a:t>报告内容简汇</a:t>
            </a:r>
            <a:r>
              <a:rPr kumimoji="0" lang="en-US" altLang="zh-CN" sz="2100" b="1" i="0" u="none" strike="noStrike" kern="1200" cap="none" spc="0" normalizeH="0" baseline="0" noProof="0" dirty="0">
                <a:ln>
                  <a:noFill/>
                </a:ln>
                <a:solidFill>
                  <a:srgbClr val="C00000"/>
                </a:solidFill>
                <a:effectLst/>
                <a:uLnTx/>
                <a:uFillTx/>
                <a:latin typeface="微软雅黑" panose="020B0503020204020204" pitchFamily="34" charset="-122"/>
                <a:ea typeface="微软雅黑" panose="020B0503020204020204" pitchFamily="34" charset="-122"/>
                <a:cs typeface="+mn-cs"/>
              </a:rPr>
              <a:t>——</a:t>
            </a:r>
            <a:r>
              <a:rPr kumimoji="0" lang="zh-CN" altLang="en-US" sz="2100" b="1" i="0" u="none" strike="noStrike" kern="1200" cap="none" spc="0" normalizeH="0" baseline="0" noProof="0" dirty="0">
                <a:ln>
                  <a:noFill/>
                </a:ln>
                <a:solidFill>
                  <a:srgbClr val="C00000"/>
                </a:solidFill>
                <a:effectLst/>
                <a:uLnTx/>
                <a:uFillTx/>
                <a:latin typeface="微软雅黑" panose="020B0503020204020204" pitchFamily="34" charset="-122"/>
                <a:ea typeface="微软雅黑" panose="020B0503020204020204" pitchFamily="34" charset="-122"/>
                <a:cs typeface="+mn-cs"/>
              </a:rPr>
              <a:t>摘要</a:t>
            </a:r>
            <a:endParaRPr kumimoji="0" lang="zh-CN" altLang="en-US" sz="2100" b="1" i="0" u="none" strike="noStrike" kern="1200" cap="none" spc="0" normalizeH="0" baseline="0" noProof="0" dirty="0">
              <a:ln>
                <a:noFill/>
              </a:ln>
              <a:solidFill>
                <a:srgbClr val="C00000"/>
              </a:solidFill>
              <a:effectLst/>
              <a:uLnTx/>
              <a:uFillTx/>
              <a:latin typeface="微软雅黑" panose="020B0503020204020204" pitchFamily="34" charset="-122"/>
              <a:ea typeface="微软雅黑" panose="020B0503020204020204" pitchFamily="34" charset="-122"/>
              <a:cs typeface="+mn-cs"/>
            </a:endParaRPr>
          </a:p>
        </p:txBody>
      </p:sp>
      <p:sp>
        <p:nvSpPr>
          <p:cNvPr id="4" name="矩形 3"/>
          <p:cNvSpPr/>
          <p:nvPr/>
        </p:nvSpPr>
        <p:spPr>
          <a:xfrm>
            <a:off x="647700" y="1109980"/>
            <a:ext cx="7546975" cy="2745740"/>
          </a:xfrm>
          <a:prstGeom prst="rect">
            <a:avLst/>
          </a:prstGeom>
          <a:ln>
            <a:solidFill>
              <a:srgbClr val="C00000"/>
            </a:solidFill>
          </a:ln>
        </p:spPr>
        <p:txBody>
          <a:bodyPr wrap="square">
            <a:spAutoFit/>
          </a:bodyPr>
          <a:lstStyle/>
          <a:p>
            <a:pPr marL="285750" marR="0" lvl="0" indent="284480" algn="l" defTabSz="457200" rtl="0" fontAlgn="auto">
              <a:lnSpc>
                <a:spcPct val="120000"/>
              </a:lnSpc>
              <a:spcBef>
                <a:spcPts val="0"/>
              </a:spcBef>
              <a:spcAft>
                <a:spcPts val="0"/>
              </a:spcAft>
              <a:buClr>
                <a:srgbClr val="C00000"/>
              </a:buClr>
              <a:buSzTx/>
              <a:buFont typeface="Wingdings" panose="05000000000000000000" pitchFamily="2" charset="2"/>
              <a:buChar char="u"/>
              <a:defRPr/>
            </a:pPr>
            <a:r>
              <a:rPr lang="zh-CN" altLang="en-US" sz="1600">
                <a:latin typeface="WPS灵秀黑" charset="-122"/>
                <a:ea typeface="WPS灵秀黑" charset="-122"/>
                <a:cs typeface="WPS灵秀黑" charset="-122"/>
                <a:sym typeface="+mn-ea"/>
              </a:rPr>
              <a:t>在新质生产力快速发展与生成式人工智能深度嵌入教育的背景下，本研究聚焦生成式</a:t>
            </a:r>
            <a:r>
              <a:rPr lang="en-US" altLang="zh-CN" sz="1600">
                <a:latin typeface="WPS灵秀黑" charset="-122"/>
                <a:ea typeface="WPS灵秀黑" charset="-122"/>
                <a:cs typeface="WPS灵秀黑" charset="-122"/>
                <a:sym typeface="+mn-ea"/>
              </a:rPr>
              <a:t> AI </a:t>
            </a:r>
            <a:r>
              <a:rPr lang="zh-CN" altLang="en-US" sz="1600">
                <a:latin typeface="WPS灵秀黑" charset="-122"/>
                <a:ea typeface="WPS灵秀黑" charset="-122"/>
                <a:cs typeface="WPS灵秀黑" charset="-122"/>
                <a:sym typeface="+mn-ea"/>
              </a:rPr>
              <a:t>对大学生创新思维培养的双刃剑效应，通过理论分析与实证研究探索教学改革路径。</a:t>
            </a:r>
            <a:endParaRPr kumimoji="0" lang="zh-CN" altLang="en-US" sz="1600" b="0" i="0" u="none" strike="noStrike" kern="1200" cap="none" spc="0" normalizeH="0" baseline="0">
              <a:latin typeface="WPS灵秀黑" charset="-122"/>
              <a:ea typeface="WPS灵秀黑" charset="-122"/>
              <a:cs typeface="WPS灵秀黑" charset="-122"/>
            </a:endParaRPr>
          </a:p>
          <a:p>
            <a:pPr marL="285750" marR="0" lvl="0" indent="284480" algn="l" defTabSz="457200" rtl="0" fontAlgn="auto">
              <a:lnSpc>
                <a:spcPct val="120000"/>
              </a:lnSpc>
              <a:spcBef>
                <a:spcPts val="0"/>
              </a:spcBef>
              <a:spcAft>
                <a:spcPts val="0"/>
              </a:spcAft>
              <a:buClr>
                <a:srgbClr val="C00000"/>
              </a:buClr>
              <a:buSzTx/>
              <a:buFont typeface="Wingdings" panose="05000000000000000000" pitchFamily="2" charset="2"/>
              <a:buChar char="u"/>
              <a:defRPr/>
            </a:pPr>
            <a:r>
              <a:rPr kumimoji="0" lang="zh-CN" altLang="en-US" sz="1600" b="0" i="0" u="none" strike="noStrike" kern="1200" cap="none" spc="0" normalizeH="0" baseline="0">
                <a:latin typeface="WPS灵秀黑" charset="-122"/>
                <a:ea typeface="WPS灵秀黑" charset="-122"/>
                <a:cs typeface="WPS灵秀黑" charset="-122"/>
              </a:rPr>
              <a:t>基于对</a:t>
            </a:r>
            <a:r>
              <a:rPr kumimoji="0" lang="en-US" altLang="zh-CN" sz="1600" b="0" i="0" u="none" strike="noStrike" kern="1200" cap="none" spc="0" normalizeH="0" baseline="0">
                <a:latin typeface="WPS灵秀黑" charset="-122"/>
                <a:ea typeface="WPS灵秀黑" charset="-122"/>
                <a:cs typeface="WPS灵秀黑" charset="-122"/>
              </a:rPr>
              <a:t>101</a:t>
            </a:r>
            <a:r>
              <a:rPr kumimoji="0" lang="zh-CN" altLang="en-US" sz="1600" b="0" i="0" u="none" strike="noStrike" kern="1200" cap="none" spc="0" normalizeH="0" baseline="0">
                <a:latin typeface="WPS灵秀黑" charset="-122"/>
                <a:ea typeface="WPS灵秀黑" charset="-122"/>
                <a:cs typeface="WPS灵秀黑" charset="-122"/>
              </a:rPr>
              <a:t>名大学生的问卷调查和</a:t>
            </a:r>
            <a:r>
              <a:rPr kumimoji="0" lang="en-US" altLang="zh-CN" sz="1600" b="0" i="0" u="none" strike="noStrike" kern="1200" cap="none" spc="0" normalizeH="0" baseline="0">
                <a:latin typeface="WPS灵秀黑" charset="-122"/>
                <a:ea typeface="WPS灵秀黑" charset="-122"/>
                <a:cs typeface="WPS灵秀黑" charset="-122"/>
              </a:rPr>
              <a:t>3</a:t>
            </a:r>
            <a:r>
              <a:rPr kumimoji="0" lang="zh-CN" altLang="en-US" sz="1600" b="0" i="0" u="none" strike="noStrike" kern="1200" cap="none" spc="0" normalizeH="0" baseline="0">
                <a:latin typeface="WPS灵秀黑" charset="-122"/>
                <a:ea typeface="WPS灵秀黑" charset="-122"/>
                <a:cs typeface="WPS灵秀黑" charset="-122"/>
              </a:rPr>
              <a:t>位不同专业的学生的访谈，本研究揭示了</a:t>
            </a:r>
            <a:r>
              <a:rPr kumimoji="0" lang="en-US" altLang="zh-CN" sz="1600" b="0" i="0" u="none" strike="noStrike" kern="1200" cap="none" spc="0" normalizeH="0" baseline="0">
                <a:latin typeface="WPS灵秀黑" charset="-122"/>
                <a:ea typeface="WPS灵秀黑" charset="-122"/>
                <a:cs typeface="WPS灵秀黑" charset="-122"/>
              </a:rPr>
              <a:t>AI</a:t>
            </a:r>
            <a:r>
              <a:rPr kumimoji="0" lang="zh-CN" altLang="en-US" sz="1600" b="0" i="0" u="none" strike="noStrike" kern="1200" cap="none" spc="0" normalizeH="0" baseline="0">
                <a:latin typeface="WPS灵秀黑" charset="-122"/>
                <a:ea typeface="WPS灵秀黑" charset="-122"/>
                <a:cs typeface="WPS灵秀黑" charset="-122"/>
              </a:rPr>
              <a:t>使用频率、创新思维影响感知及学科差异等现状，构建了</a:t>
            </a:r>
            <a:r>
              <a:rPr kumimoji="0" lang="en-US" altLang="zh-CN" sz="1600" b="0" i="0" u="none" strike="noStrike" kern="1200" cap="none" spc="0" normalizeH="0" baseline="0">
                <a:latin typeface="WPS灵秀黑" charset="-122"/>
                <a:ea typeface="WPS灵秀黑" charset="-122"/>
                <a:cs typeface="WPS灵秀黑" charset="-122"/>
              </a:rPr>
              <a:t>“</a:t>
            </a:r>
            <a:r>
              <a:rPr kumimoji="0" lang="zh-CN" altLang="en-US" sz="1600" b="0" i="0" u="none" strike="noStrike" kern="1200" cap="none" spc="0" normalizeH="0" baseline="0">
                <a:latin typeface="WPS灵秀黑" charset="-122"/>
                <a:ea typeface="WPS灵秀黑" charset="-122"/>
                <a:cs typeface="WPS灵秀黑" charset="-122"/>
              </a:rPr>
              <a:t>认知赋能</a:t>
            </a:r>
            <a:r>
              <a:rPr kumimoji="0" lang="en-US" altLang="zh-CN" sz="1600" b="0" i="0" u="none" strike="noStrike" kern="1200" cap="none" spc="0" normalizeH="0" baseline="0">
                <a:latin typeface="WPS灵秀黑" charset="-122"/>
                <a:ea typeface="WPS灵秀黑" charset="-122"/>
                <a:cs typeface="WPS灵秀黑" charset="-122"/>
              </a:rPr>
              <a:t> - </a:t>
            </a:r>
            <a:r>
              <a:rPr kumimoji="0" lang="zh-CN" altLang="en-US" sz="1600" b="0" i="0" u="none" strike="noStrike" kern="1200" cap="none" spc="0" normalizeH="0" baseline="0">
                <a:latin typeface="WPS灵秀黑" charset="-122"/>
                <a:ea typeface="WPS灵秀黑" charset="-122"/>
                <a:cs typeface="WPS灵秀黑" charset="-122"/>
              </a:rPr>
              <a:t>风险防控</a:t>
            </a:r>
            <a:r>
              <a:rPr kumimoji="0" lang="en-US" altLang="zh-CN" sz="1600" b="0" i="0" u="none" strike="noStrike" kern="1200" cap="none" spc="0" normalizeH="0" baseline="0">
                <a:latin typeface="WPS灵秀黑" charset="-122"/>
                <a:ea typeface="WPS灵秀黑" charset="-122"/>
                <a:cs typeface="WPS灵秀黑" charset="-122"/>
              </a:rPr>
              <a:t> - </a:t>
            </a:r>
            <a:r>
              <a:rPr kumimoji="0" lang="zh-CN" altLang="en-US" sz="1600" b="0" i="0" u="none" strike="noStrike" kern="1200" cap="none" spc="0" normalizeH="0" baseline="0">
                <a:latin typeface="WPS灵秀黑" charset="-122"/>
                <a:ea typeface="WPS灵秀黑" charset="-122"/>
                <a:cs typeface="WPS灵秀黑" charset="-122"/>
              </a:rPr>
              <a:t>生态重构</a:t>
            </a:r>
            <a:r>
              <a:rPr kumimoji="0" lang="en-US" altLang="zh-CN" sz="1600" b="0" i="0" u="none" strike="noStrike" kern="1200" cap="none" spc="0" normalizeH="0" baseline="0">
                <a:latin typeface="WPS灵秀黑" charset="-122"/>
                <a:ea typeface="WPS灵秀黑" charset="-122"/>
                <a:cs typeface="WPS灵秀黑" charset="-122"/>
              </a:rPr>
              <a:t>”</a:t>
            </a:r>
            <a:r>
              <a:rPr kumimoji="0" lang="zh-CN" altLang="en-US" sz="1600" b="0" i="0" u="none" strike="noStrike" kern="1200" cap="none" spc="0" normalizeH="0" baseline="0">
                <a:latin typeface="WPS灵秀黑" charset="-122"/>
                <a:ea typeface="WPS灵秀黑" charset="-122"/>
                <a:cs typeface="WPS灵秀黑" charset="-122"/>
              </a:rPr>
              <a:t>三位一体培养模式，本研究提出通过学科分化的教学组织设计、过程导向的评价机制升级及师资</a:t>
            </a:r>
            <a:r>
              <a:rPr kumimoji="0" lang="en-US" altLang="zh-CN" sz="1600" b="0" i="0" u="none" strike="noStrike" kern="1200" cap="none" spc="0" normalizeH="0" baseline="0">
                <a:latin typeface="WPS灵秀黑" charset="-122"/>
                <a:ea typeface="WPS灵秀黑" charset="-122"/>
                <a:cs typeface="WPS灵秀黑" charset="-122"/>
              </a:rPr>
              <a:t>AI</a:t>
            </a:r>
            <a:r>
              <a:rPr kumimoji="0" lang="zh-CN" altLang="en-US" sz="1600" b="0" i="0" u="none" strike="noStrike" kern="1200" cap="none" spc="0" normalizeH="0" baseline="0">
                <a:latin typeface="WPS灵秀黑" charset="-122"/>
                <a:ea typeface="WPS灵秀黑" charset="-122"/>
                <a:cs typeface="WPS灵秀黑" charset="-122"/>
              </a:rPr>
              <a:t>能力系统提升，平衡技术工具价值与教育本质规律，为新质生产力背景下创新人才培养提供</a:t>
            </a:r>
            <a:r>
              <a:rPr kumimoji="0" lang="en-US" altLang="zh-CN" sz="1600" b="0" i="0" u="none" strike="noStrike" kern="1200" cap="none" spc="0" normalizeH="0" baseline="0">
                <a:latin typeface="WPS灵秀黑" charset="-122"/>
                <a:ea typeface="WPS灵秀黑" charset="-122"/>
                <a:cs typeface="WPS灵秀黑" charset="-122"/>
              </a:rPr>
              <a:t>“</a:t>
            </a:r>
            <a:r>
              <a:rPr kumimoji="0" lang="zh-CN" altLang="en-US" sz="1600" b="0" i="0" u="none" strike="noStrike" kern="1200" cap="none" spc="0" normalizeH="0" baseline="0">
                <a:latin typeface="WPS灵秀黑" charset="-122"/>
                <a:ea typeface="WPS灵秀黑" charset="-122"/>
                <a:cs typeface="WPS灵秀黑" charset="-122"/>
              </a:rPr>
              <a:t>价值定位</a:t>
            </a:r>
            <a:r>
              <a:rPr kumimoji="0" lang="en-US" altLang="zh-CN" sz="1600" b="0" i="0" u="none" strike="noStrike" kern="1200" cap="none" spc="0" normalizeH="0" baseline="0">
                <a:latin typeface="WPS灵秀黑" charset="-122"/>
                <a:ea typeface="WPS灵秀黑" charset="-122"/>
                <a:cs typeface="WPS灵秀黑" charset="-122"/>
              </a:rPr>
              <a:t>-</a:t>
            </a:r>
            <a:r>
              <a:rPr kumimoji="0" lang="zh-CN" altLang="en-US" sz="1600" b="0" i="0" u="none" strike="noStrike" kern="1200" cap="none" spc="0" normalizeH="0" baseline="0">
                <a:latin typeface="WPS灵秀黑" charset="-122"/>
                <a:ea typeface="WPS灵秀黑" charset="-122"/>
                <a:cs typeface="WPS灵秀黑" charset="-122"/>
              </a:rPr>
              <a:t>实践规范</a:t>
            </a:r>
            <a:r>
              <a:rPr kumimoji="0" lang="en-US" altLang="zh-CN" sz="1600" b="0" i="0" u="none" strike="noStrike" kern="1200" cap="none" spc="0" normalizeH="0" baseline="0">
                <a:latin typeface="WPS灵秀黑" charset="-122"/>
                <a:ea typeface="WPS灵秀黑" charset="-122"/>
                <a:cs typeface="WPS灵秀黑" charset="-122"/>
              </a:rPr>
              <a:t>-</a:t>
            </a:r>
            <a:r>
              <a:rPr kumimoji="0" lang="zh-CN" altLang="en-US" sz="1600" b="0" i="0" u="none" strike="noStrike" kern="1200" cap="none" spc="0" normalizeH="0" baseline="0">
                <a:latin typeface="WPS灵秀黑" charset="-122"/>
                <a:ea typeface="WPS灵秀黑" charset="-122"/>
                <a:cs typeface="WPS灵秀黑" charset="-122"/>
              </a:rPr>
              <a:t>体系协同</a:t>
            </a:r>
            <a:r>
              <a:rPr kumimoji="0" lang="en-US" altLang="zh-CN" sz="1600" b="0" i="0" u="none" strike="noStrike" kern="1200" cap="none" spc="0" normalizeH="0" baseline="0">
                <a:latin typeface="WPS灵秀黑" charset="-122"/>
                <a:ea typeface="WPS灵秀黑" charset="-122"/>
                <a:cs typeface="WPS灵秀黑" charset="-122"/>
              </a:rPr>
              <a:t>”</a:t>
            </a:r>
            <a:r>
              <a:rPr kumimoji="0" lang="zh-CN" altLang="en-US" sz="1600" b="0" i="0" u="none" strike="noStrike" kern="1200" cap="none" spc="0" normalizeH="0" baseline="0">
                <a:latin typeface="WPS灵秀黑" charset="-122"/>
                <a:ea typeface="WPS灵秀黑" charset="-122"/>
                <a:cs typeface="WPS灵秀黑" charset="-122"/>
              </a:rPr>
              <a:t>的系统性方案。</a:t>
            </a:r>
            <a:endParaRPr kumimoji="0" lang="zh-CN" altLang="en-US" sz="1600" b="0" i="0" u="none" strike="noStrike" kern="1200" cap="none" spc="0" normalizeH="0" baseline="0">
              <a:latin typeface="WPS灵秀黑" charset="-122"/>
              <a:ea typeface="WPS灵秀黑" charset="-122"/>
              <a:cs typeface="WPS灵秀黑" charset="-122"/>
            </a:endParaRPr>
          </a:p>
        </p:txBody>
      </p:sp>
      <p:sp>
        <p:nvSpPr>
          <p:cNvPr id="5" name="矩形 4"/>
          <p:cNvSpPr/>
          <p:nvPr/>
        </p:nvSpPr>
        <p:spPr>
          <a:xfrm>
            <a:off x="647700" y="783590"/>
            <a:ext cx="569595" cy="299085"/>
          </a:xfrm>
          <a:prstGeom prst="rect">
            <a:avLst/>
          </a:prstGeom>
          <a:solidFill>
            <a:srgbClr val="C00000"/>
          </a:solid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rPr>
              <a:t>摘要</a:t>
            </a:r>
            <a:endParaRPr kumimoji="0" lang="zh-CN" altLang="en-US" b="1" i="0" u="none" strike="noStrike" kern="1200" cap="none" spc="0" normalizeH="0" baseline="0" noProof="0" dirty="0">
              <a:ln>
                <a:noFill/>
              </a:ln>
              <a:solidFill>
                <a:prstClr val="white"/>
              </a:solidFill>
              <a:effectLst/>
              <a:uLnTx/>
              <a:uFillTx/>
              <a:latin typeface="Calibri" panose="020F0502020204030204"/>
              <a:ea typeface="等线" panose="02010600030101010101" pitchFamily="2" charset="-122"/>
              <a:cs typeface="+mn-cs"/>
            </a:endParaRPr>
          </a:p>
        </p:txBody>
      </p:sp>
      <p:sp>
        <p:nvSpPr>
          <p:cNvPr id="3" name="矩形 2"/>
          <p:cNvSpPr/>
          <p:nvPr/>
        </p:nvSpPr>
        <p:spPr>
          <a:xfrm>
            <a:off x="647700" y="4318635"/>
            <a:ext cx="7546975" cy="349250"/>
          </a:xfrm>
          <a:prstGeom prst="rect">
            <a:avLst/>
          </a:prstGeom>
          <a:ln>
            <a:solidFill>
              <a:srgbClr val="C00000"/>
            </a:solidFill>
          </a:ln>
        </p:spPr>
        <p:txBody>
          <a:bodyPr wrap="square">
            <a:spAutoFit/>
          </a:bodyPr>
          <a:lstStyle/>
          <a:p>
            <a:pPr marL="0" marR="0" lvl="0" indent="0" algn="l" defTabSz="457200" rtl="0" eaLnBrk="1" fontAlgn="auto" latinLnBrk="0" hangingPunct="1">
              <a:lnSpc>
                <a:spcPct val="120000"/>
              </a:lnSpc>
              <a:spcBef>
                <a:spcPts val="0"/>
              </a:spcBef>
              <a:spcAft>
                <a:spcPts val="0"/>
              </a:spcAft>
              <a:buClr>
                <a:srgbClr val="C00000"/>
              </a:buClr>
              <a:buSzTx/>
              <a:buFontTx/>
              <a:buNone/>
              <a:defRPr/>
            </a:pPr>
            <a:r>
              <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关键词：生成式人工智能；创新思维；双刃剑效应；教学改革；新质生产力；人机协同</a:t>
            </a: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transition advTm="3000">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custDataLst>
              <p:tags r:id="rId1"/>
            </p:custDataLst>
          </p:nvPr>
        </p:nvGrpSpPr>
        <p:grpSpPr>
          <a:xfrm>
            <a:off x="2416955" y="1343074"/>
            <a:ext cx="6833235" cy="473033"/>
            <a:chOff x="2431560" y="1652344"/>
            <a:chExt cx="6833235" cy="473033"/>
          </a:xfrm>
        </p:grpSpPr>
        <p:grpSp>
          <p:nvGrpSpPr>
            <p:cNvPr id="51" name="组合 50"/>
            <p:cNvGrpSpPr/>
            <p:nvPr/>
          </p:nvGrpSpPr>
          <p:grpSpPr>
            <a:xfrm>
              <a:off x="2431560" y="1653234"/>
              <a:ext cx="5987956" cy="472143"/>
              <a:chOff x="2431560" y="986959"/>
              <a:chExt cx="5987956" cy="472143"/>
            </a:xfrm>
          </p:grpSpPr>
          <p:grpSp>
            <p:nvGrpSpPr>
              <p:cNvPr id="52" name="组合 51"/>
              <p:cNvGrpSpPr/>
              <p:nvPr/>
            </p:nvGrpSpPr>
            <p:grpSpPr>
              <a:xfrm>
                <a:off x="2431560" y="986959"/>
                <a:ext cx="5987956" cy="472143"/>
                <a:chOff x="2431560" y="986959"/>
                <a:chExt cx="5987956" cy="472143"/>
              </a:xfrm>
            </p:grpSpPr>
            <p:sp>
              <p:nvSpPr>
                <p:cNvPr id="54" name="平行四边形 53"/>
                <p:cNvSpPr/>
                <p:nvPr>
                  <p:custDataLst>
                    <p:tags r:id="rId2"/>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圆角 65"/>
                <p:cNvSpPr/>
                <p:nvPr>
                  <p:custDataLst>
                    <p:tags r:id="rId3"/>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53" name="文本框 66"/>
              <p:cNvSpPr txBox="1"/>
              <p:nvPr>
                <p:custDataLst>
                  <p:tags r:id="rId4"/>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02</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1048622" name="文本框 19"/>
            <p:cNvSpPr txBox="1"/>
            <p:nvPr>
              <p:custDataLst>
                <p:tags r:id="rId5"/>
              </p:custDataLst>
            </p:nvPr>
          </p:nvSpPr>
          <p:spPr>
            <a:xfrm>
              <a:off x="3181495" y="1652344"/>
              <a:ext cx="6083300" cy="460375"/>
            </a:xfrm>
            <a:prstGeom prst="rect">
              <a:avLst/>
            </a:prstGeom>
            <a:noFill/>
          </p:spPr>
          <p:txBody>
            <a:bodyPr wrap="square" rtlCol="0">
              <a:spAutoFit/>
            </a:bodyPr>
            <a:lstStyle/>
            <a:p>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理论基础与研究视角</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14" name="组合 13"/>
          <p:cNvGrpSpPr/>
          <p:nvPr>
            <p:custDataLst>
              <p:tags r:id="rId6"/>
            </p:custDataLst>
          </p:nvPr>
        </p:nvGrpSpPr>
        <p:grpSpPr>
          <a:xfrm>
            <a:off x="2416955" y="605545"/>
            <a:ext cx="5987956" cy="475732"/>
            <a:chOff x="2431560" y="983370"/>
            <a:chExt cx="5987956" cy="475732"/>
          </a:xfrm>
        </p:grpSpPr>
        <p:grpSp>
          <p:nvGrpSpPr>
            <p:cNvPr id="10" name="组合 9"/>
            <p:cNvGrpSpPr/>
            <p:nvPr/>
          </p:nvGrpSpPr>
          <p:grpSpPr>
            <a:xfrm>
              <a:off x="2431560" y="986959"/>
              <a:ext cx="5987956" cy="472143"/>
              <a:chOff x="2431560" y="986959"/>
              <a:chExt cx="5987956" cy="472143"/>
            </a:xfrm>
          </p:grpSpPr>
          <p:grpSp>
            <p:nvGrpSpPr>
              <p:cNvPr id="7" name="组合 6"/>
              <p:cNvGrpSpPr/>
              <p:nvPr/>
            </p:nvGrpSpPr>
            <p:grpSpPr>
              <a:xfrm>
                <a:off x="2431560" y="986959"/>
                <a:ext cx="5987956" cy="472143"/>
                <a:chOff x="2431560" y="986959"/>
                <a:chExt cx="5987956" cy="472143"/>
              </a:xfrm>
            </p:grpSpPr>
            <p:sp>
              <p:nvSpPr>
                <p:cNvPr id="5" name="平行四边形 4"/>
                <p:cNvSpPr/>
                <p:nvPr>
                  <p:custDataLst>
                    <p:tags r:id="rId7"/>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23" name="矩形: 圆角 65"/>
                <p:cNvSpPr/>
                <p:nvPr>
                  <p:custDataLst>
                    <p:tags r:id="rId8"/>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1048624" name="文本框 66"/>
              <p:cNvSpPr txBox="1"/>
              <p:nvPr>
                <p:custDataLst>
                  <p:tags r:id="rId9"/>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01</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1048625" name="文本框 67"/>
            <p:cNvSpPr txBox="1"/>
            <p:nvPr>
              <p:custDataLst>
                <p:tags r:id="rId10"/>
              </p:custDataLst>
            </p:nvPr>
          </p:nvSpPr>
          <p:spPr>
            <a:xfrm>
              <a:off x="3177898" y="983370"/>
              <a:ext cx="5103302" cy="460375"/>
            </a:xfrm>
            <a:prstGeom prst="rect">
              <a:avLst/>
            </a:prstGeom>
            <a:noFill/>
          </p:spPr>
          <p:txBody>
            <a:bodyPr wrap="square" rtlCol="0">
              <a:spAutoFit/>
            </a:bodyPr>
            <a:lstStyle/>
            <a:p>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研究背景与意义</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pic>
        <p:nvPicPr>
          <p:cNvPr id="2097159" name="图片 89"/>
          <p:cNvPicPr>
            <a:picLocks noChangeAspect="1"/>
          </p:cNvPicPr>
          <p:nvPr/>
        </p:nvPicPr>
        <p:blipFill>
          <a:blip r:embed="rId11" cstate="print"/>
          <a:stretch>
            <a:fillRect/>
          </a:stretch>
        </p:blipFill>
        <p:spPr>
          <a:xfrm>
            <a:off x="8268702" y="10961"/>
            <a:ext cx="876212" cy="879544"/>
          </a:xfrm>
          <a:prstGeom prst="rect">
            <a:avLst/>
          </a:prstGeom>
        </p:spPr>
      </p:pic>
      <p:grpSp>
        <p:nvGrpSpPr>
          <p:cNvPr id="12" name="组合 11"/>
          <p:cNvGrpSpPr/>
          <p:nvPr>
            <p:custDataLst>
              <p:tags r:id="rId12"/>
            </p:custDataLst>
          </p:nvPr>
        </p:nvGrpSpPr>
        <p:grpSpPr>
          <a:xfrm>
            <a:off x="2416955" y="2104574"/>
            <a:ext cx="6833235" cy="482523"/>
            <a:chOff x="2431560" y="2428895"/>
            <a:chExt cx="6833235" cy="482523"/>
          </a:xfrm>
        </p:grpSpPr>
        <p:grpSp>
          <p:nvGrpSpPr>
            <p:cNvPr id="57" name="组合 56"/>
            <p:cNvGrpSpPr/>
            <p:nvPr/>
          </p:nvGrpSpPr>
          <p:grpSpPr>
            <a:xfrm>
              <a:off x="2431560" y="2439275"/>
              <a:ext cx="5987956" cy="472143"/>
              <a:chOff x="2431560" y="986959"/>
              <a:chExt cx="5987956" cy="472143"/>
            </a:xfrm>
          </p:grpSpPr>
          <p:grpSp>
            <p:nvGrpSpPr>
              <p:cNvPr id="58" name="组合 57"/>
              <p:cNvGrpSpPr/>
              <p:nvPr/>
            </p:nvGrpSpPr>
            <p:grpSpPr>
              <a:xfrm>
                <a:off x="2431560" y="986959"/>
                <a:ext cx="5987956" cy="472143"/>
                <a:chOff x="2431560" y="986959"/>
                <a:chExt cx="5987956" cy="472143"/>
              </a:xfrm>
            </p:grpSpPr>
            <p:sp>
              <p:nvSpPr>
                <p:cNvPr id="60" name="平行四边形 59"/>
                <p:cNvSpPr/>
                <p:nvPr>
                  <p:custDataLst>
                    <p:tags r:id="rId13"/>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圆角 65"/>
                <p:cNvSpPr/>
                <p:nvPr>
                  <p:custDataLst>
                    <p:tags r:id="rId14"/>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59" name="文本框 66"/>
              <p:cNvSpPr txBox="1"/>
              <p:nvPr>
                <p:custDataLst>
                  <p:tags r:id="rId15"/>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03</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1048628" name="文本框 19"/>
            <p:cNvSpPr txBox="1"/>
            <p:nvPr>
              <p:custDataLst>
                <p:tags r:id="rId16"/>
              </p:custDataLst>
            </p:nvPr>
          </p:nvSpPr>
          <p:spPr>
            <a:xfrm>
              <a:off x="3194830" y="2428895"/>
              <a:ext cx="6069965" cy="460375"/>
            </a:xfrm>
            <a:prstGeom prst="rect">
              <a:avLst/>
            </a:prstGeom>
            <a:noFill/>
          </p:spPr>
          <p:txBody>
            <a:bodyPr wrap="square" rtlCol="0">
              <a:spAutoFit/>
            </a:bodyPr>
            <a:lstStyle/>
            <a:p>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生成式人工智能的教育重构</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13" name="组合 12"/>
          <p:cNvGrpSpPr/>
          <p:nvPr>
            <p:custDataLst>
              <p:tags r:id="rId17"/>
            </p:custDataLst>
          </p:nvPr>
        </p:nvGrpSpPr>
        <p:grpSpPr>
          <a:xfrm>
            <a:off x="2416955" y="2875564"/>
            <a:ext cx="5987956" cy="706755"/>
            <a:chOff x="2431560" y="3252813"/>
            <a:chExt cx="5987956" cy="706755"/>
          </a:xfrm>
        </p:grpSpPr>
        <p:grpSp>
          <p:nvGrpSpPr>
            <p:cNvPr id="62" name="组合 61"/>
            <p:cNvGrpSpPr/>
            <p:nvPr/>
          </p:nvGrpSpPr>
          <p:grpSpPr>
            <a:xfrm>
              <a:off x="2431560" y="3252813"/>
              <a:ext cx="5987956" cy="472143"/>
              <a:chOff x="2431560" y="986959"/>
              <a:chExt cx="5987956" cy="472143"/>
            </a:xfrm>
          </p:grpSpPr>
          <p:grpSp>
            <p:nvGrpSpPr>
              <p:cNvPr id="63" name="组合 62"/>
              <p:cNvGrpSpPr/>
              <p:nvPr/>
            </p:nvGrpSpPr>
            <p:grpSpPr>
              <a:xfrm>
                <a:off x="2431560" y="986959"/>
                <a:ext cx="5987956" cy="472143"/>
                <a:chOff x="2431560" y="986959"/>
                <a:chExt cx="5987956" cy="472143"/>
              </a:xfrm>
            </p:grpSpPr>
            <p:sp>
              <p:nvSpPr>
                <p:cNvPr id="65" name="平行四边形 64"/>
                <p:cNvSpPr/>
                <p:nvPr>
                  <p:custDataLst>
                    <p:tags r:id="rId18"/>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圆角 65"/>
                <p:cNvSpPr/>
                <p:nvPr>
                  <p:custDataLst>
                    <p:tags r:id="rId19"/>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64" name="文本框 66"/>
              <p:cNvSpPr txBox="1"/>
              <p:nvPr>
                <p:custDataLst>
                  <p:tags r:id="rId20"/>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04</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1048631" name="文本框 67"/>
            <p:cNvSpPr txBox="1"/>
            <p:nvPr>
              <p:custDataLst>
                <p:tags r:id="rId21"/>
              </p:custDataLst>
            </p:nvPr>
          </p:nvSpPr>
          <p:spPr>
            <a:xfrm>
              <a:off x="3232136" y="3252813"/>
              <a:ext cx="5187380" cy="706755"/>
            </a:xfrm>
            <a:prstGeom prst="rect">
              <a:avLst/>
            </a:prstGeom>
            <a:noFill/>
          </p:spPr>
          <p:txBody>
            <a:bodyPr wrap="square" rtlCol="0">
              <a:spAutoFit/>
            </a:bodyPr>
            <a:lstStyle/>
            <a:p>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实践调研</a:t>
              </a:r>
              <a:r>
                <a:rPr lang="en-US" altLang="zh-CN"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生成式</a:t>
              </a:r>
              <a:r>
                <a:rPr lang="en-US" altLang="zh-CN"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AI</a:t>
              </a:r>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介入大学生创新实践的观察</a:t>
              </a:r>
              <a:endPar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17" name="组合 16"/>
          <p:cNvGrpSpPr/>
          <p:nvPr/>
        </p:nvGrpSpPr>
        <p:grpSpPr>
          <a:xfrm>
            <a:off x="-82644" y="0"/>
            <a:ext cx="2499271" cy="5143500"/>
            <a:chOff x="-82644" y="0"/>
            <a:chExt cx="2499271" cy="5143500"/>
          </a:xfrm>
        </p:grpSpPr>
        <p:pic>
          <p:nvPicPr>
            <p:cNvPr id="3" name="图片 2"/>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82644" y="3230930"/>
              <a:ext cx="2496457" cy="1912570"/>
            </a:xfrm>
            <a:prstGeom prst="rect">
              <a:avLst/>
            </a:prstGeom>
          </p:spPr>
        </p:pic>
        <p:grpSp>
          <p:nvGrpSpPr>
            <p:cNvPr id="16" name="组合 15"/>
            <p:cNvGrpSpPr/>
            <p:nvPr/>
          </p:nvGrpSpPr>
          <p:grpSpPr>
            <a:xfrm>
              <a:off x="-82644" y="0"/>
              <a:ext cx="2499271" cy="5136243"/>
              <a:chOff x="-82644" y="0"/>
              <a:chExt cx="2499271" cy="5136243"/>
            </a:xfrm>
          </p:grpSpPr>
          <p:grpSp>
            <p:nvGrpSpPr>
              <p:cNvPr id="45" name="组合 90"/>
              <p:cNvGrpSpPr/>
              <p:nvPr/>
            </p:nvGrpSpPr>
            <p:grpSpPr>
              <a:xfrm>
                <a:off x="-82644" y="0"/>
                <a:ext cx="2496457" cy="3230930"/>
                <a:chOff x="-82644" y="0"/>
                <a:chExt cx="2496457" cy="3230930"/>
              </a:xfrm>
            </p:grpSpPr>
            <p:sp>
              <p:nvSpPr>
                <p:cNvPr id="1048618" name="矩形 5"/>
                <p:cNvSpPr/>
                <p:nvPr/>
              </p:nvSpPr>
              <p:spPr>
                <a:xfrm>
                  <a:off x="-82644" y="0"/>
                  <a:ext cx="2496457" cy="323093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48619" name="文本框 6"/>
                <p:cNvSpPr txBox="1"/>
                <p:nvPr/>
              </p:nvSpPr>
              <p:spPr>
                <a:xfrm>
                  <a:off x="587828" y="605903"/>
                  <a:ext cx="1146629" cy="1322070"/>
                </a:xfrm>
                <a:prstGeom prst="rect">
                  <a:avLst/>
                </a:prstGeom>
                <a:noFill/>
              </p:spPr>
              <p:txBody>
                <a:bodyPr wrap="square" rtlCol="0">
                  <a:spAutoFit/>
                </a:bodyPr>
                <a:lstStyle/>
                <a:p>
                  <a:pPr algn="ctr"/>
                  <a:r>
                    <a:rPr lang="zh-CN" altLang="en-US" sz="4000" b="1" dirty="0">
                      <a:solidFill>
                        <a:schemeClr val="bg1"/>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rPr>
                    <a:t>目录</a:t>
                  </a:r>
                  <a:endParaRPr lang="zh-CN" altLang="en-US" sz="4000" b="1" dirty="0">
                    <a:solidFill>
                      <a:schemeClr val="bg1"/>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endParaRPr>
                </a:p>
              </p:txBody>
            </p:sp>
          </p:grpSp>
          <p:sp>
            <p:nvSpPr>
              <p:cNvPr id="4" name="矩形 3"/>
              <p:cNvSpPr/>
              <p:nvPr/>
            </p:nvSpPr>
            <p:spPr>
              <a:xfrm>
                <a:off x="-79830" y="3223673"/>
                <a:ext cx="2496457" cy="1912570"/>
              </a:xfrm>
              <a:prstGeom prst="rect">
                <a:avLst/>
              </a:prstGeom>
              <a:solidFill>
                <a:srgbClr val="C000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7" name="组合 26"/>
          <p:cNvGrpSpPr/>
          <p:nvPr>
            <p:custDataLst>
              <p:tags r:id="rId23"/>
            </p:custDataLst>
          </p:nvPr>
        </p:nvGrpSpPr>
        <p:grpSpPr>
          <a:xfrm>
            <a:off x="2416955" y="3622959"/>
            <a:ext cx="5987956" cy="495935"/>
            <a:chOff x="2431560" y="3252813"/>
            <a:chExt cx="5987956" cy="495935"/>
          </a:xfrm>
        </p:grpSpPr>
        <p:grpSp>
          <p:nvGrpSpPr>
            <p:cNvPr id="28" name="组合 27"/>
            <p:cNvGrpSpPr/>
            <p:nvPr/>
          </p:nvGrpSpPr>
          <p:grpSpPr>
            <a:xfrm>
              <a:off x="2431560" y="3252813"/>
              <a:ext cx="5987956" cy="472143"/>
              <a:chOff x="2431560" y="986959"/>
              <a:chExt cx="5987956" cy="472143"/>
            </a:xfrm>
          </p:grpSpPr>
          <p:grpSp>
            <p:nvGrpSpPr>
              <p:cNvPr id="29" name="组合 28"/>
              <p:cNvGrpSpPr/>
              <p:nvPr/>
            </p:nvGrpSpPr>
            <p:grpSpPr>
              <a:xfrm>
                <a:off x="2431560" y="986959"/>
                <a:ext cx="5987956" cy="472143"/>
                <a:chOff x="2431560" y="986959"/>
                <a:chExt cx="5987956" cy="472143"/>
              </a:xfrm>
            </p:grpSpPr>
            <p:sp>
              <p:nvSpPr>
                <p:cNvPr id="30" name="平行四边形 29"/>
                <p:cNvSpPr/>
                <p:nvPr>
                  <p:custDataLst>
                    <p:tags r:id="rId24"/>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圆角 65"/>
                <p:cNvSpPr/>
                <p:nvPr>
                  <p:custDataLst>
                    <p:tags r:id="rId25"/>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32" name="文本框 66"/>
              <p:cNvSpPr txBox="1"/>
              <p:nvPr>
                <p:custDataLst>
                  <p:tags r:id="rId26"/>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05</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33" name="文本框 67"/>
            <p:cNvSpPr txBox="1"/>
            <p:nvPr>
              <p:custDataLst>
                <p:tags r:id="rId27"/>
              </p:custDataLst>
            </p:nvPr>
          </p:nvSpPr>
          <p:spPr>
            <a:xfrm>
              <a:off x="3232136" y="3288373"/>
              <a:ext cx="5187380" cy="460375"/>
            </a:xfrm>
            <a:prstGeom prst="rect">
              <a:avLst/>
            </a:prstGeom>
            <a:noFill/>
          </p:spPr>
          <p:txBody>
            <a:bodyPr wrap="square" rtlCol="0">
              <a:spAutoFit/>
            </a:bodyPr>
            <a:lstStyle/>
            <a:p>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教育系统的应对策略与未来走向</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34" name="组合 33"/>
          <p:cNvGrpSpPr/>
          <p:nvPr>
            <p:custDataLst>
              <p:tags r:id="rId28"/>
            </p:custDataLst>
          </p:nvPr>
        </p:nvGrpSpPr>
        <p:grpSpPr>
          <a:xfrm>
            <a:off x="2416955" y="4358289"/>
            <a:ext cx="5987956" cy="472143"/>
            <a:chOff x="2431560" y="3252813"/>
            <a:chExt cx="5987956" cy="472143"/>
          </a:xfrm>
        </p:grpSpPr>
        <p:grpSp>
          <p:nvGrpSpPr>
            <p:cNvPr id="35" name="组合 34"/>
            <p:cNvGrpSpPr/>
            <p:nvPr/>
          </p:nvGrpSpPr>
          <p:grpSpPr>
            <a:xfrm>
              <a:off x="2431560" y="3252813"/>
              <a:ext cx="5987956" cy="472143"/>
              <a:chOff x="2431560" y="986959"/>
              <a:chExt cx="5987956" cy="472143"/>
            </a:xfrm>
          </p:grpSpPr>
          <p:grpSp>
            <p:nvGrpSpPr>
              <p:cNvPr id="36" name="组合 35"/>
              <p:cNvGrpSpPr/>
              <p:nvPr/>
            </p:nvGrpSpPr>
            <p:grpSpPr>
              <a:xfrm>
                <a:off x="2431560" y="986959"/>
                <a:ext cx="5987956" cy="472143"/>
                <a:chOff x="2431560" y="986959"/>
                <a:chExt cx="5987956" cy="472143"/>
              </a:xfrm>
            </p:grpSpPr>
            <p:sp>
              <p:nvSpPr>
                <p:cNvPr id="37" name="平行四边形 36"/>
                <p:cNvSpPr/>
                <p:nvPr>
                  <p:custDataLst>
                    <p:tags r:id="rId29"/>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圆角 65"/>
                <p:cNvSpPr/>
                <p:nvPr>
                  <p:custDataLst>
                    <p:tags r:id="rId30"/>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39" name="文本框 66"/>
              <p:cNvSpPr txBox="1"/>
              <p:nvPr>
                <p:custDataLst>
                  <p:tags r:id="rId31"/>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06</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40" name="文本框 67"/>
            <p:cNvSpPr txBox="1"/>
            <p:nvPr>
              <p:custDataLst>
                <p:tags r:id="rId32"/>
              </p:custDataLst>
            </p:nvPr>
          </p:nvSpPr>
          <p:spPr>
            <a:xfrm>
              <a:off x="3232136" y="3252813"/>
              <a:ext cx="5187380" cy="460375"/>
            </a:xfrm>
            <a:prstGeom prst="rect">
              <a:avLst/>
            </a:prstGeom>
            <a:noFill/>
          </p:spPr>
          <p:txBody>
            <a:bodyPr wrap="square" rtlCol="0">
              <a:spAutoFit/>
            </a:bodyPr>
            <a:lstStyle/>
            <a:p>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总结与展望</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Tree>
  </p:cSld>
  <p:clrMapOvr>
    <a:masterClrMapping/>
  </p:clrMapOvr>
  <p:transition advTm="3000">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98275" y="3196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01</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1840" y="2221970"/>
            <a:ext cx="5183970" cy="974521"/>
            <a:chOff x="3749212" y="2131505"/>
            <a:chExt cx="4820937" cy="974521"/>
          </a:xfrm>
        </p:grpSpPr>
        <p:sp>
          <p:nvSpPr>
            <p:cNvPr id="1048647" name="矩形 3"/>
            <p:cNvSpPr/>
            <p:nvPr/>
          </p:nvSpPr>
          <p:spPr>
            <a:xfrm>
              <a:off x="3749212" y="2131505"/>
              <a:ext cx="4157929" cy="845185"/>
            </a:xfrm>
            <a:prstGeom prst="rect">
              <a:avLst/>
            </a:prstGeom>
          </p:spPr>
          <p:txBody>
            <a:bodyPr wrap="square">
              <a:noAutofit/>
            </a:bodyPr>
            <a:lstStyle/>
            <a:p>
              <a:pPr algn="dist"/>
              <a:r>
                <a:rPr lang="zh-CN" altLang="en-US" sz="4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研究背景与意义</a:t>
              </a:r>
              <a:endParaRPr lang="zh-CN" altLang="en-US" sz="4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dist"/>
              <a:endParaRPr lang="zh-CN" altLang="en-US" sz="2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dist"/>
              <a:endParaRPr lang="zh-CN" altLang="en-US" sz="2800" b="1" dirty="0">
                <a:solidFill>
                  <a:srgbClr val="AE002B"/>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145730" name="直接连接符 2"/>
            <p:cNvCxnSpPr/>
            <p:nvPr/>
          </p:nvCxnSpPr>
          <p:spPr>
            <a:xfrm>
              <a:off x="3749635" y="3106026"/>
              <a:ext cx="4820514"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68251"/>
            <a:ext cx="4572000" cy="398780"/>
          </a:xfrm>
          <a:prstGeom prst="rect">
            <a:avLst/>
          </a:prstGeom>
          <a:noFill/>
        </p:spPr>
        <p:txBody>
          <a:bodyPr wrap="square">
            <a:spAutoFit/>
          </a:bodyPr>
          <a:lstStyle/>
          <a:p>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研究背景</a:t>
            </a:r>
            <a:endPar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13" name="组合 12"/>
          <p:cNvGrpSpPr/>
          <p:nvPr>
            <p:custDataLst>
              <p:tags r:id="rId1"/>
            </p:custDataLst>
          </p:nvPr>
        </p:nvGrpSpPr>
        <p:grpSpPr>
          <a:xfrm>
            <a:off x="1525378" y="1147680"/>
            <a:ext cx="5763985" cy="376163"/>
            <a:chOff x="3002037" y="1465798"/>
            <a:chExt cx="7067433" cy="398261"/>
          </a:xfrm>
          <a:solidFill>
            <a:schemeClr val="accent2">
              <a:lumMod val="75000"/>
            </a:schemeClr>
          </a:solidFill>
        </p:grpSpPr>
        <p:sp>
          <p:nvSpPr>
            <p:cNvPr id="14" name="矩形 13"/>
            <p:cNvSpPr/>
            <p:nvPr>
              <p:custDataLst>
                <p:tags r:id="rId2"/>
              </p:custDataLst>
            </p:nvPr>
          </p:nvSpPr>
          <p:spPr bwMode="auto">
            <a:xfrm>
              <a:off x="3002037" y="1465798"/>
              <a:ext cx="7067433" cy="369332"/>
            </a:xfrm>
            <a:prstGeom prst="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sz="1600">
                <a:latin typeface="微软雅黑" panose="020B0503020204020204" pitchFamily="34" charset="-122"/>
                <a:ea typeface="微软雅黑" panose="020B0503020204020204" pitchFamily="34" charset="-122"/>
              </a:endParaRPr>
            </a:p>
          </p:txBody>
        </p:sp>
        <p:sp>
          <p:nvSpPr>
            <p:cNvPr id="17" name="TextBox 16"/>
            <p:cNvSpPr txBox="1"/>
            <p:nvPr>
              <p:custDataLst>
                <p:tags r:id="rId3"/>
              </p:custDataLst>
            </p:nvPr>
          </p:nvSpPr>
          <p:spPr>
            <a:xfrm>
              <a:off x="3033222" y="1474123"/>
              <a:ext cx="5688632" cy="389936"/>
            </a:xfrm>
            <a:prstGeom prst="rect">
              <a:avLst/>
            </a:prstGeom>
            <a:noFill/>
          </p:spPr>
          <p:txBody>
            <a:bodyPr wrap="square" rtlCol="0">
              <a:spAutoFit/>
            </a:bodyPr>
            <a:lstStyle/>
            <a:p>
              <a:r>
                <a:rPr lang="zh-CN" altLang="en-US" sz="1800" dirty="0">
                  <a:solidFill>
                    <a:srgbClr val="F8F8F8"/>
                  </a:solidFill>
                  <a:latin typeface="微软雅黑" panose="020B0503020204020204" pitchFamily="34" charset="-122"/>
                  <a:ea typeface="微软雅黑" panose="020B0503020204020204" pitchFamily="34" charset="-122"/>
                </a:rPr>
                <a:t>技术革新驱动教育变革</a:t>
              </a:r>
              <a:endParaRPr lang="zh-CN" altLang="en-US" sz="1800" dirty="0">
                <a:solidFill>
                  <a:srgbClr val="F8F8F8"/>
                </a:solidFill>
                <a:latin typeface="微软雅黑" panose="020B0503020204020204" pitchFamily="34" charset="-122"/>
                <a:ea typeface="微软雅黑" panose="020B0503020204020204" pitchFamily="34" charset="-122"/>
              </a:endParaRPr>
            </a:p>
          </p:txBody>
        </p:sp>
      </p:grpSp>
      <p:grpSp>
        <p:nvGrpSpPr>
          <p:cNvPr id="18" name="组合 17"/>
          <p:cNvGrpSpPr/>
          <p:nvPr>
            <p:custDataLst>
              <p:tags r:id="rId4"/>
            </p:custDataLst>
          </p:nvPr>
        </p:nvGrpSpPr>
        <p:grpSpPr>
          <a:xfrm>
            <a:off x="1525378" y="2845997"/>
            <a:ext cx="5763985" cy="384595"/>
            <a:chOff x="3002037" y="3922395"/>
            <a:chExt cx="7067433" cy="407188"/>
          </a:xfrm>
          <a:solidFill>
            <a:schemeClr val="accent2">
              <a:lumMod val="75000"/>
            </a:schemeClr>
          </a:solidFill>
        </p:grpSpPr>
        <p:sp>
          <p:nvSpPr>
            <p:cNvPr id="19" name="矩形 18"/>
            <p:cNvSpPr/>
            <p:nvPr>
              <p:custDataLst>
                <p:tags r:id="rId5"/>
              </p:custDataLst>
            </p:nvPr>
          </p:nvSpPr>
          <p:spPr bwMode="auto">
            <a:xfrm>
              <a:off x="3002037" y="3922395"/>
              <a:ext cx="7067433" cy="369332"/>
            </a:xfrm>
            <a:prstGeom prst="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sz="1600">
                <a:latin typeface="微软雅黑" panose="020B0503020204020204" pitchFamily="34" charset="-122"/>
                <a:ea typeface="微软雅黑" panose="020B0503020204020204" pitchFamily="34" charset="-122"/>
              </a:endParaRPr>
            </a:p>
          </p:txBody>
        </p:sp>
        <p:sp>
          <p:nvSpPr>
            <p:cNvPr id="20" name="TextBox 19"/>
            <p:cNvSpPr txBox="1"/>
            <p:nvPr>
              <p:custDataLst>
                <p:tags r:id="rId6"/>
              </p:custDataLst>
            </p:nvPr>
          </p:nvSpPr>
          <p:spPr>
            <a:xfrm>
              <a:off x="3023808" y="3939647"/>
              <a:ext cx="4085844" cy="389936"/>
            </a:xfrm>
            <a:prstGeom prst="rect">
              <a:avLst/>
            </a:prstGeom>
            <a:noFill/>
          </p:spPr>
          <p:txBody>
            <a:bodyPr wrap="square" rtlCol="0">
              <a:spAutoFit/>
            </a:bodyPr>
            <a:lstStyle/>
            <a:p>
              <a:r>
                <a:rPr lang="zh-CN" altLang="en-US" sz="1800" dirty="0">
                  <a:solidFill>
                    <a:srgbClr val="F8F8F8"/>
                  </a:solidFill>
                  <a:latin typeface="微软雅黑" panose="020B0503020204020204" pitchFamily="34" charset="-122"/>
                  <a:ea typeface="微软雅黑" panose="020B0503020204020204" pitchFamily="34" charset="-122"/>
                </a:rPr>
                <a:t>现实矛盾凸显培养困境</a:t>
              </a:r>
              <a:endParaRPr lang="zh-CN" altLang="en-US" sz="1800" dirty="0">
                <a:solidFill>
                  <a:srgbClr val="F8F8F8"/>
                </a:solidFill>
                <a:latin typeface="微软雅黑" panose="020B0503020204020204" pitchFamily="34" charset="-122"/>
                <a:ea typeface="微软雅黑" panose="020B0503020204020204" pitchFamily="34" charset="-122"/>
              </a:endParaRPr>
            </a:p>
          </p:txBody>
        </p:sp>
      </p:grpSp>
      <p:sp>
        <p:nvSpPr>
          <p:cNvPr id="21" name="TextBox 20"/>
          <p:cNvSpPr txBox="1"/>
          <p:nvPr>
            <p:custDataLst>
              <p:tags r:id="rId7"/>
            </p:custDataLst>
          </p:nvPr>
        </p:nvSpPr>
        <p:spPr>
          <a:xfrm>
            <a:off x="1525270" y="1526540"/>
            <a:ext cx="6901815" cy="1147445"/>
          </a:xfrm>
          <a:prstGeom prst="rect">
            <a:avLst/>
          </a:prstGeom>
          <a:noFill/>
        </p:spPr>
        <p:txBody>
          <a:bodyPr wrap="square" lIns="68580" tIns="34290" rIns="68580" bIns="34290" rtlCol="0">
            <a:spAutoFit/>
          </a:bodyPr>
          <a:lstStyle/>
          <a:p>
            <a:pPr>
              <a:lnSpc>
                <a:spcPct val="130000"/>
              </a:lnSpc>
            </a:pPr>
            <a:r>
              <a:rPr lang="zh-CN" altLang="en-US" sz="1800" dirty="0">
                <a:latin typeface="微软雅黑" panose="020B0503020204020204" pitchFamily="34" charset="-122"/>
                <a:ea typeface="微软雅黑" panose="020B0503020204020204" pitchFamily="34" charset="-122"/>
              </a:rPr>
              <a:t>斯坦福大学《</a:t>
            </a:r>
            <a:r>
              <a:rPr lang="en-US" altLang="zh-CN" sz="1800" dirty="0">
                <a:latin typeface="微软雅黑" panose="020B0503020204020204" pitchFamily="34" charset="-122"/>
                <a:ea typeface="微软雅黑" panose="020B0503020204020204" pitchFamily="34" charset="-122"/>
              </a:rPr>
              <a:t>2023 </a:t>
            </a:r>
            <a:r>
              <a:rPr lang="zh-CN" altLang="en-US" sz="1800" dirty="0">
                <a:latin typeface="微软雅黑" panose="020B0503020204020204" pitchFamily="34" charset="-122"/>
                <a:ea typeface="微软雅黑" panose="020B0503020204020204" pitchFamily="34" charset="-122"/>
              </a:rPr>
              <a:t>全球人工智能指数》显示，生成式</a:t>
            </a:r>
            <a:r>
              <a:rPr lang="en-US" altLang="zh-CN" sz="1800" dirty="0">
                <a:latin typeface="微软雅黑" panose="020B0503020204020204" pitchFamily="34" charset="-122"/>
                <a:ea typeface="微软雅黑" panose="020B0503020204020204" pitchFamily="34" charset="-122"/>
              </a:rPr>
              <a:t> AI </a:t>
            </a:r>
            <a:r>
              <a:rPr lang="zh-CN" altLang="en-US" sz="1800" dirty="0">
                <a:latin typeface="微软雅黑" panose="020B0503020204020204" pitchFamily="34" charset="-122"/>
                <a:ea typeface="微软雅黑" panose="020B0503020204020204" pitchFamily="34" charset="-122"/>
              </a:rPr>
              <a:t>技术专利年增长率达</a:t>
            </a:r>
            <a:r>
              <a:rPr lang="en-US" altLang="zh-CN" sz="1800" dirty="0">
                <a:latin typeface="微软雅黑" panose="020B0503020204020204" pitchFamily="34" charset="-122"/>
                <a:ea typeface="微软雅黑" panose="020B0503020204020204" pitchFamily="34" charset="-122"/>
              </a:rPr>
              <a:t> 37.2%</a:t>
            </a:r>
            <a:r>
              <a:rPr lang="zh-CN" altLang="en-US" sz="1800" dirty="0">
                <a:latin typeface="微软雅黑" panose="020B0503020204020204" pitchFamily="34" charset="-122"/>
                <a:ea typeface="微软雅黑" panose="020B0503020204020204" pitchFamily="34" charset="-122"/>
              </a:rPr>
              <a:t>。联合国教科文组织指出，全球已有</a:t>
            </a:r>
            <a:r>
              <a:rPr lang="en-US" altLang="zh-CN" sz="1800" dirty="0">
                <a:latin typeface="微软雅黑" panose="020B0503020204020204" pitchFamily="34" charset="-122"/>
                <a:ea typeface="微软雅黑" panose="020B0503020204020204" pitchFamily="34" charset="-122"/>
              </a:rPr>
              <a:t> 68% </a:t>
            </a:r>
            <a:r>
              <a:rPr lang="zh-CN" altLang="en-US" sz="1800" dirty="0">
                <a:latin typeface="微软雅黑" panose="020B0503020204020204" pitchFamily="34" charset="-122"/>
                <a:ea typeface="微软雅黑" panose="020B0503020204020204" pitchFamily="34" charset="-122"/>
              </a:rPr>
              <a:t>的高校将生成式</a:t>
            </a:r>
            <a:r>
              <a:rPr lang="en-US" altLang="zh-CN" sz="1800" dirty="0">
                <a:latin typeface="微软雅黑" panose="020B0503020204020204" pitchFamily="34" charset="-122"/>
                <a:ea typeface="微软雅黑" panose="020B0503020204020204" pitchFamily="34" charset="-122"/>
              </a:rPr>
              <a:t> AI </a:t>
            </a:r>
            <a:r>
              <a:rPr lang="zh-CN" altLang="en-US" sz="1800" dirty="0">
                <a:latin typeface="微软雅黑" panose="020B0503020204020204" pitchFamily="34" charset="-122"/>
                <a:ea typeface="微软雅黑" panose="020B0503020204020204" pitchFamily="34" charset="-122"/>
              </a:rPr>
              <a:t>纳入教学体系，但系统性改革方案缺失率高达</a:t>
            </a:r>
            <a:r>
              <a:rPr lang="en-US" altLang="zh-CN" sz="1800" dirty="0">
                <a:latin typeface="微软雅黑" panose="020B0503020204020204" pitchFamily="34" charset="-122"/>
                <a:ea typeface="微软雅黑" panose="020B0503020204020204" pitchFamily="34" charset="-122"/>
              </a:rPr>
              <a:t> 72%</a:t>
            </a:r>
            <a:r>
              <a:rPr lang="zh-CN" altLang="en-US" sz="1800" dirty="0">
                <a:latin typeface="微软雅黑" panose="020B0503020204020204" pitchFamily="34" charset="-122"/>
                <a:ea typeface="微软雅黑" panose="020B0503020204020204" pitchFamily="34" charset="-122"/>
              </a:rPr>
              <a:t>。</a:t>
            </a:r>
            <a:endParaRPr lang="zh-CN" altLang="en-US" sz="1800" dirty="0">
              <a:latin typeface="微软雅黑" panose="020B0503020204020204" pitchFamily="34" charset="-122"/>
              <a:ea typeface="微软雅黑" panose="020B0503020204020204" pitchFamily="34" charset="-122"/>
            </a:endParaRPr>
          </a:p>
        </p:txBody>
      </p:sp>
      <p:sp>
        <p:nvSpPr>
          <p:cNvPr id="22" name="TextBox 21"/>
          <p:cNvSpPr txBox="1"/>
          <p:nvPr>
            <p:custDataLst>
              <p:tags r:id="rId8"/>
            </p:custDataLst>
          </p:nvPr>
        </p:nvSpPr>
        <p:spPr>
          <a:xfrm>
            <a:off x="1525270" y="3350260"/>
            <a:ext cx="6700520" cy="1506855"/>
          </a:xfrm>
          <a:prstGeom prst="rect">
            <a:avLst/>
          </a:prstGeom>
          <a:noFill/>
        </p:spPr>
        <p:txBody>
          <a:bodyPr wrap="square" lIns="68580" tIns="34290" rIns="68580" bIns="34290" rtlCol="0">
            <a:spAutoFit/>
          </a:bodyPr>
          <a:lstStyle/>
          <a:p>
            <a:pPr>
              <a:lnSpc>
                <a:spcPct val="130000"/>
              </a:lnSpc>
            </a:pPr>
            <a:r>
              <a:rPr lang="zh-CN" altLang="en-US" sz="1800" dirty="0">
                <a:latin typeface="微软雅黑" panose="020B0503020204020204" pitchFamily="34" charset="-122"/>
                <a:ea typeface="微软雅黑" panose="020B0503020204020204" pitchFamily="34" charset="-122"/>
              </a:rPr>
              <a:t>中国高等教育质量监测数据显示，</a:t>
            </a:r>
            <a:r>
              <a:rPr lang="en-US" altLang="zh-CN" sz="1800" dirty="0">
                <a:latin typeface="微软雅黑" panose="020B0503020204020204" pitchFamily="34" charset="-122"/>
                <a:ea typeface="微软雅黑" panose="020B0503020204020204" pitchFamily="34" charset="-122"/>
              </a:rPr>
              <a:t>2020-2024 </a:t>
            </a:r>
            <a:r>
              <a:rPr lang="zh-CN" altLang="en-US" sz="1800" dirty="0">
                <a:latin typeface="微软雅黑" panose="020B0503020204020204" pitchFamily="34" charset="-122"/>
                <a:ea typeface="微软雅黑" panose="020B0503020204020204" pitchFamily="34" charset="-122"/>
              </a:rPr>
              <a:t>年间大学生创新思维能力指数年均增长</a:t>
            </a:r>
            <a:r>
              <a:rPr lang="en-US" altLang="zh-CN" sz="1800" dirty="0">
                <a:latin typeface="微软雅黑" panose="020B0503020204020204" pitchFamily="34" charset="-122"/>
                <a:ea typeface="微软雅黑" panose="020B0503020204020204" pitchFamily="34" charset="-122"/>
              </a:rPr>
              <a:t> 1.2%</a:t>
            </a:r>
            <a:r>
              <a:rPr lang="zh-CN" altLang="en-US" sz="1800" dirty="0">
                <a:latin typeface="微软雅黑" panose="020B0503020204020204" pitchFamily="34" charset="-122"/>
                <a:ea typeface="微软雅黑" panose="020B0503020204020204" pitchFamily="34" charset="-122"/>
              </a:rPr>
              <a:t>，远低于技术普及速度。</a:t>
            </a:r>
            <a:r>
              <a:rPr lang="en-US" altLang="zh-CN" sz="1800" dirty="0">
                <a:latin typeface="微软雅黑" panose="020B0503020204020204" pitchFamily="34" charset="-122"/>
                <a:ea typeface="微软雅黑" panose="020B0503020204020204" pitchFamily="34" charset="-122"/>
              </a:rPr>
              <a:t>Nature </a:t>
            </a:r>
            <a:r>
              <a:rPr lang="zh-CN" altLang="en-US" sz="1800" dirty="0">
                <a:latin typeface="微软雅黑" panose="020B0503020204020204" pitchFamily="34" charset="-122"/>
                <a:ea typeface="微软雅黑" panose="020B0503020204020204" pitchFamily="34" charset="-122"/>
              </a:rPr>
              <a:t>调查揭示，</a:t>
            </a:r>
            <a:r>
              <a:rPr lang="en-US" altLang="zh-CN" sz="1800" dirty="0">
                <a:latin typeface="微软雅黑" panose="020B0503020204020204" pitchFamily="34" charset="-122"/>
                <a:ea typeface="微软雅黑" panose="020B0503020204020204" pitchFamily="34" charset="-122"/>
              </a:rPr>
              <a:t>18.4% </a:t>
            </a:r>
            <a:r>
              <a:rPr lang="zh-CN" altLang="en-US" sz="1800" dirty="0">
                <a:latin typeface="微软雅黑" panose="020B0503020204020204" pitchFamily="34" charset="-122"/>
                <a:ea typeface="微软雅黑" panose="020B0503020204020204" pitchFamily="34" charset="-122"/>
              </a:rPr>
              <a:t>的学术不端事件涉及生成式</a:t>
            </a:r>
            <a:r>
              <a:rPr lang="en-US" altLang="zh-CN" sz="1800" dirty="0">
                <a:latin typeface="微软雅黑" panose="020B0503020204020204" pitchFamily="34" charset="-122"/>
                <a:ea typeface="微软雅黑" panose="020B0503020204020204" pitchFamily="34" charset="-122"/>
              </a:rPr>
              <a:t> AI </a:t>
            </a:r>
            <a:r>
              <a:rPr lang="zh-CN" altLang="en-US" sz="1800" dirty="0">
                <a:latin typeface="微软雅黑" panose="020B0503020204020204" pitchFamily="34" charset="-122"/>
                <a:ea typeface="微软雅黑" panose="020B0503020204020204" pitchFamily="34" charset="-122"/>
              </a:rPr>
              <a:t>滥用，</a:t>
            </a:r>
            <a:r>
              <a:rPr lang="en-US" altLang="zh-CN" sz="1800" dirty="0">
                <a:latin typeface="微软雅黑" panose="020B0503020204020204" pitchFamily="34" charset="-122"/>
                <a:ea typeface="微软雅黑" panose="020B0503020204020204" pitchFamily="34" charset="-122"/>
              </a:rPr>
              <a:t>MIT </a:t>
            </a:r>
            <a:r>
              <a:rPr lang="zh-CN" altLang="en-US" sz="1800" dirty="0">
                <a:latin typeface="微软雅黑" panose="020B0503020204020204" pitchFamily="34" charset="-122"/>
                <a:ea typeface="微软雅黑" panose="020B0503020204020204" pitchFamily="34" charset="-122"/>
              </a:rPr>
              <a:t>研究发现过度依赖导致</a:t>
            </a:r>
            <a:r>
              <a:rPr lang="en-US" altLang="zh-CN" sz="1800" dirty="0">
                <a:latin typeface="微软雅黑" panose="020B0503020204020204" pitchFamily="34" charset="-122"/>
                <a:ea typeface="微软雅黑" panose="020B0503020204020204" pitchFamily="34" charset="-122"/>
              </a:rPr>
              <a:t> 23% </a:t>
            </a:r>
            <a:r>
              <a:rPr lang="zh-CN" altLang="en-US" sz="1800" dirty="0">
                <a:latin typeface="微软雅黑" panose="020B0503020204020204" pitchFamily="34" charset="-122"/>
                <a:ea typeface="微软雅黑" panose="020B0503020204020204" pitchFamily="34" charset="-122"/>
              </a:rPr>
              <a:t>学生产生认知依赖性。</a:t>
            </a:r>
            <a:endParaRPr lang="zh-CN" altLang="en-US" sz="1800" dirty="0">
              <a:latin typeface="微软雅黑" panose="020B0503020204020204" pitchFamily="34" charset="-122"/>
              <a:ea typeface="微软雅黑" panose="020B0503020204020204" pitchFamily="34" charset="-122"/>
            </a:endParaRPr>
          </a:p>
        </p:txBody>
      </p:sp>
      <p:sp>
        <p:nvSpPr>
          <p:cNvPr id="23" name="等腰三角形 2"/>
          <p:cNvSpPr/>
          <p:nvPr>
            <p:custDataLst>
              <p:tags r:id="rId9"/>
            </p:custDataLst>
          </p:nvPr>
        </p:nvSpPr>
        <p:spPr bwMode="auto">
          <a:xfrm rot="2747878">
            <a:off x="386327" y="1105317"/>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1"/>
          </a:solidFill>
          <a:ln>
            <a:noFill/>
          </a:ln>
        </p:spPr>
        <p:txBody>
          <a:bodyPr wrap="none" lIns="68580" tIns="34290" rIns="68580" bIns="34290" anchor="ctr"/>
          <a:lstStyle/>
          <a:p>
            <a:pPr algn="ctr"/>
            <a:endParaRPr lang="zh-CN" altLang="en-US" sz="1100" kern="0" dirty="0">
              <a:solidFill>
                <a:srgbClr val="FFFFFF"/>
              </a:solidFill>
              <a:latin typeface="微软雅黑" panose="020B0503020204020204" pitchFamily="34" charset="-122"/>
              <a:ea typeface="微软雅黑" panose="020B0503020204020204" pitchFamily="34" charset="-122"/>
            </a:endParaRPr>
          </a:p>
        </p:txBody>
      </p:sp>
      <p:sp>
        <p:nvSpPr>
          <p:cNvPr id="24" name="TextBox 23"/>
          <p:cNvSpPr txBox="1"/>
          <p:nvPr>
            <p:custDataLst>
              <p:tags r:id="rId10"/>
            </p:custDataLst>
          </p:nvPr>
        </p:nvSpPr>
        <p:spPr>
          <a:xfrm>
            <a:off x="502261" y="1546577"/>
            <a:ext cx="643835" cy="369258"/>
          </a:xfrm>
          <a:prstGeom prst="rect">
            <a:avLst/>
          </a:prstGeom>
          <a:noFill/>
          <a:ln>
            <a:noFill/>
          </a:ln>
        </p:spPr>
        <p:txBody>
          <a:bodyPr wrap="none" lIns="68580" tIns="34290" rIns="68580" bIns="34290"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b="1" dirty="0"/>
              <a:t>背景</a:t>
            </a:r>
            <a:r>
              <a:rPr lang="en-US" altLang="zh-CN" b="1" dirty="0"/>
              <a:t>1</a:t>
            </a:r>
            <a:endParaRPr lang="en-US" altLang="zh-CN" b="1" dirty="0"/>
          </a:p>
        </p:txBody>
      </p:sp>
      <p:sp>
        <p:nvSpPr>
          <p:cNvPr id="25" name="等腰三角形 2"/>
          <p:cNvSpPr/>
          <p:nvPr>
            <p:custDataLst>
              <p:tags r:id="rId11"/>
            </p:custDataLst>
          </p:nvPr>
        </p:nvSpPr>
        <p:spPr bwMode="auto">
          <a:xfrm rot="3036074">
            <a:off x="386326" y="2850210"/>
            <a:ext cx="992273" cy="1148112"/>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2"/>
          </a:solidFill>
          <a:ln>
            <a:noFill/>
          </a:ln>
        </p:spPr>
        <p:txBody>
          <a:bodyPr wrap="none" lIns="68580" tIns="34290" rIns="68580" bIns="34290" anchor="ctr"/>
          <a:lstStyle/>
          <a:p>
            <a:pPr algn="ctr"/>
            <a:endParaRPr lang="zh-CN" altLang="en-US" sz="1100" kern="0">
              <a:solidFill>
                <a:srgbClr val="FFFFFF"/>
              </a:solidFill>
              <a:latin typeface="微软雅黑" panose="020B0503020204020204" pitchFamily="34" charset="-122"/>
              <a:ea typeface="微软雅黑" panose="020B0503020204020204" pitchFamily="34" charset="-122"/>
            </a:endParaRPr>
          </a:p>
        </p:txBody>
      </p:sp>
      <p:sp>
        <p:nvSpPr>
          <p:cNvPr id="26" name="TextBox 25"/>
          <p:cNvSpPr txBox="1"/>
          <p:nvPr>
            <p:custDataLst>
              <p:tags r:id="rId12"/>
            </p:custDataLst>
          </p:nvPr>
        </p:nvSpPr>
        <p:spPr>
          <a:xfrm>
            <a:off x="510214" y="3285271"/>
            <a:ext cx="643835" cy="369258"/>
          </a:xfrm>
          <a:prstGeom prst="rect">
            <a:avLst/>
          </a:prstGeom>
          <a:noFill/>
          <a:ln>
            <a:noFill/>
          </a:ln>
        </p:spPr>
        <p:txBody>
          <a:bodyPr wrap="none" lIns="68580" tIns="34290" rIns="68580" bIns="34290"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b="1" dirty="0"/>
              <a:t>背景</a:t>
            </a:r>
            <a:r>
              <a:rPr lang="en-US" altLang="zh-CN" b="1" dirty="0"/>
              <a:t>2</a:t>
            </a:r>
            <a:endParaRPr lang="en-US" altLang="zh-CN" b="1" dirty="0"/>
          </a:p>
        </p:txBody>
      </p:sp>
    </p:spTree>
  </p:cSld>
  <p:clrMapOvr>
    <a:masterClrMapping/>
  </p:clrMapOvr>
  <p:transition advTm="3000">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68251"/>
            <a:ext cx="4572000" cy="398780"/>
          </a:xfrm>
          <a:prstGeom prst="rect">
            <a:avLst/>
          </a:prstGeom>
          <a:noFill/>
        </p:spPr>
        <p:txBody>
          <a:bodyPr wrap="square">
            <a:spAutoFit/>
          </a:bodyPr>
          <a:lstStyle/>
          <a:p>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研究意义</a:t>
            </a:r>
            <a:endPar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54" name="文本1"/>
          <p:cNvSpPr>
            <a:spLocks noChangeArrowheads="1"/>
          </p:cNvSpPr>
          <p:nvPr>
            <p:custDataLst>
              <p:tags r:id="rId1"/>
            </p:custDataLst>
          </p:nvPr>
        </p:nvSpPr>
        <p:spPr bwMode="gray">
          <a:xfrm>
            <a:off x="473075" y="1428750"/>
            <a:ext cx="7659370" cy="941705"/>
          </a:xfrm>
          <a:prstGeom prst="roundRect">
            <a:avLst>
              <a:gd name="adj" fmla="val 11505"/>
            </a:avLst>
          </a:prstGeom>
          <a:noFill/>
          <a:ln w="15875" cap="flat" cmpd="sng" algn="ctr">
            <a:solidFill>
              <a:schemeClr val="accent1"/>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lnSpc>
                <a:spcPct val="120000"/>
              </a:lnSpc>
              <a:spcBef>
                <a:spcPct val="0"/>
              </a:spcBef>
              <a:spcAft>
                <a:spcPct val="0"/>
              </a:spcAft>
              <a:defRP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本研究构建技术哲学与教育科学交叉的理论框架，并提出</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认知赋能</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风险防控</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生态重构</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三位一体培养模式。</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1" name="文本1"/>
          <p:cNvSpPr>
            <a:spLocks noChangeArrowheads="1"/>
          </p:cNvSpPr>
          <p:nvPr>
            <p:custDataLst>
              <p:tags r:id="rId2"/>
            </p:custDataLst>
          </p:nvPr>
        </p:nvSpPr>
        <p:spPr bwMode="gray">
          <a:xfrm>
            <a:off x="473075" y="2675890"/>
            <a:ext cx="7659370" cy="1480820"/>
          </a:xfrm>
          <a:prstGeom prst="roundRect">
            <a:avLst>
              <a:gd name="adj" fmla="val 11505"/>
            </a:avLst>
          </a:prstGeom>
          <a:noFill/>
          <a:ln w="15875" cap="flat" cmpd="sng" algn="ctr">
            <a:solidFill>
              <a:schemeClr val="accent1"/>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57200" fontAlgn="base">
              <a:lnSpc>
                <a:spcPct val="120000"/>
              </a:lnSpc>
              <a:spcBef>
                <a:spcPct val="0"/>
              </a:spcBef>
              <a:spcAft>
                <a:spcPct val="0"/>
              </a:spcAft>
              <a:defRP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既回应了联合国教科文组织指出的全球</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68%</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高校将生成式</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AI</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纳入教学体系却面临</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72%</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系统性改革方案缺失的时代命题；又破解了中国大学生创新思维能力年均仅增长</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1.2%</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背后的</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技术理性遮蔽教育价值</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问题。</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advTm="3000">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98275" y="3196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02</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1840" y="2221970"/>
            <a:ext cx="5551170" cy="974521"/>
            <a:chOff x="3749212" y="2131505"/>
            <a:chExt cx="5162422" cy="974521"/>
          </a:xfrm>
        </p:grpSpPr>
        <p:sp>
          <p:nvSpPr>
            <p:cNvPr id="1048647" name="矩形 3"/>
            <p:cNvSpPr/>
            <p:nvPr/>
          </p:nvSpPr>
          <p:spPr>
            <a:xfrm>
              <a:off x="3749212" y="2131505"/>
              <a:ext cx="5162422" cy="845185"/>
            </a:xfrm>
            <a:prstGeom prst="rect">
              <a:avLst/>
            </a:prstGeom>
          </p:spPr>
          <p:txBody>
            <a:bodyPr wrap="square">
              <a:noAutofit/>
            </a:bodyPr>
            <a:lstStyle/>
            <a:p>
              <a:pPr algn="dist"/>
              <a:r>
                <a:rPr lang="zh-CN" altLang="en-US" sz="4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理论基础与研究视角</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dist"/>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145730" name="直接连接符 2"/>
            <p:cNvCxnSpPr/>
            <p:nvPr/>
          </p:nvCxnSpPr>
          <p:spPr>
            <a:xfrm flipV="1">
              <a:off x="3749635" y="3092691"/>
              <a:ext cx="5048450" cy="1333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0"/>
          <p:cNvSpPr>
            <a:spLocks noChangeArrowheads="1"/>
          </p:cNvSpPr>
          <p:nvPr>
            <p:custDataLst>
              <p:tags r:id="rId1"/>
            </p:custDataLst>
          </p:nvPr>
        </p:nvSpPr>
        <p:spPr bwMode="auto">
          <a:xfrm>
            <a:off x="4341495" y="2035175"/>
            <a:ext cx="4380230" cy="1040130"/>
          </a:xfrm>
          <a:prstGeom prst="rect">
            <a:avLst/>
          </a:prstGeom>
          <a:solidFill>
            <a:srgbClr val="244C89"/>
          </a:solidFill>
          <a:ln w="190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p>
            <a:pPr>
              <a:lnSpc>
                <a:spcPct val="120000"/>
              </a:lnSpc>
            </a:pPr>
            <a:endParaRPr lang="zh-CN" altLang="en-US" sz="1600">
              <a:solidFill>
                <a:srgbClr val="213555"/>
              </a:solidFill>
              <a:cs typeface="+mn-ea"/>
              <a:sym typeface="+mn-lt"/>
            </a:endParaRPr>
          </a:p>
        </p:txBody>
      </p:sp>
      <p:sp>
        <p:nvSpPr>
          <p:cNvPr id="1048675" name="文本框 2"/>
          <p:cNvSpPr txBox="1"/>
          <p:nvPr/>
        </p:nvSpPr>
        <p:spPr>
          <a:xfrm>
            <a:off x="483420" y="168251"/>
            <a:ext cx="4572000" cy="398780"/>
          </a:xfrm>
          <a:prstGeom prst="rect">
            <a:avLst/>
          </a:prstGeom>
          <a:noFill/>
        </p:spPr>
        <p:txBody>
          <a:bodyPr wrap="square">
            <a:spAutoFit/>
          </a:bodyPr>
          <a:lstStyle/>
          <a:p>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理论基础与研究视角</a:t>
            </a:r>
            <a:endPar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35" name="矩形 34"/>
          <p:cNvSpPr/>
          <p:nvPr/>
        </p:nvSpPr>
        <p:spPr bwMode="auto">
          <a:xfrm>
            <a:off x="377825" y="674370"/>
            <a:ext cx="7624445" cy="943610"/>
          </a:xfrm>
          <a:prstGeom prst="rect">
            <a:avLst/>
          </a:prstGeom>
          <a:solidFill>
            <a:schemeClr val="bg1">
              <a:lumMod val="85000"/>
              <a:alpha val="15000"/>
            </a:schemeClr>
          </a:solidFill>
          <a:ln w="9525" cap="flat" cmpd="sng" algn="ctr">
            <a:solidFill>
              <a:srgbClr val="FFFFFF">
                <a:lumMod val="75000"/>
              </a:srgbClr>
            </a:solidFill>
            <a:prstDash val="solid"/>
            <a:round/>
            <a:headEnd type="none" w="med" len="med"/>
            <a:tailEnd type="none" w="med" len="med"/>
          </a:ln>
          <a:effectLst/>
        </p:spPr>
        <p:txBody>
          <a:bodyPr vert="horz" wrap="square" lIns="91404" tIns="45702" rIns="91404" bIns="45702"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fontAlgn="base">
              <a:spcBef>
                <a:spcPct val="0"/>
              </a:spcBef>
              <a:spcAft>
                <a:spcPct val="0"/>
              </a:spcAft>
            </a:pPr>
            <a:endParaRPr lang="zh-CN" altLang="en-US" kern="0">
              <a:solidFill>
                <a:srgbClr val="BC0000"/>
              </a:solidFill>
              <a:cs typeface="+mn-ea"/>
              <a:sym typeface="+mn-lt"/>
            </a:endParaRPr>
          </a:p>
        </p:txBody>
      </p:sp>
      <p:sp>
        <p:nvSpPr>
          <p:cNvPr id="43" name="TextBox 20"/>
          <p:cNvSpPr txBox="1"/>
          <p:nvPr/>
        </p:nvSpPr>
        <p:spPr>
          <a:xfrm>
            <a:off x="322580" y="674370"/>
            <a:ext cx="7679690" cy="943610"/>
          </a:xfrm>
          <a:prstGeom prst="rect">
            <a:avLst/>
          </a:prstGeom>
        </p:spPr>
        <p:txBody>
          <a:bodyPr wrap="square">
            <a:noAutofit/>
          </a:bodyPr>
          <a:lstStyle>
            <a:defPPr>
              <a:defRPr lang="zh-CN"/>
            </a:defPPr>
            <a:lvl1pPr>
              <a:lnSpc>
                <a:spcPct val="120000"/>
              </a:lnSpc>
              <a:defRPr sz="3200">
                <a:gradFill>
                  <a:gsLst>
                    <a:gs pos="0">
                      <a:schemeClr val="accent1">
                        <a:lumMod val="90000"/>
                        <a:lumOff val="10000"/>
                      </a:schemeClr>
                    </a:gs>
                    <a:gs pos="100000">
                      <a:schemeClr val="accent1"/>
                    </a:gs>
                  </a:gsLst>
                  <a:lin ang="5400000" scaled="1"/>
                </a:gradFill>
                <a:latin typeface="思源宋体 CN Heavy" panose="02020900000000000000" pitchFamily="18" charset="-122"/>
                <a:ea typeface="思源宋体 CN Heavy" panose="02020900000000000000" pitchFamily="18" charset="-122"/>
              </a:defRPr>
            </a:lvl1pPr>
          </a:lstStyle>
          <a:p>
            <a:pPr indent="457200"/>
            <a:r>
              <a:rPr lang="zh-CN" altLang="en-US" sz="2400" b="1" dirty="0">
                <a:solidFill>
                  <a:schemeClr val="tx1"/>
                </a:solidFill>
                <a:latin typeface="+mn-lt"/>
                <a:ea typeface="+mn-ea"/>
                <a:cs typeface="+mn-ea"/>
                <a:sym typeface="+mn-lt"/>
              </a:rPr>
              <a:t>高校创新教育不仅是技术工具的接纳过程，更是教育价值、知识建构方式与思维模式变革的综合过程。</a:t>
            </a:r>
            <a:endParaRPr lang="zh-CN" altLang="en-US" sz="2400" b="1" dirty="0">
              <a:solidFill>
                <a:schemeClr val="tx1"/>
              </a:solidFill>
              <a:latin typeface="+mn-lt"/>
              <a:ea typeface="+mn-ea"/>
              <a:cs typeface="+mn-ea"/>
              <a:sym typeface="+mn-lt"/>
            </a:endParaRPr>
          </a:p>
        </p:txBody>
      </p:sp>
      <p:sp>
        <p:nvSpPr>
          <p:cNvPr id="9" name="Rectangle 10"/>
          <p:cNvSpPr>
            <a:spLocks noChangeArrowheads="1"/>
          </p:cNvSpPr>
          <p:nvPr>
            <p:custDataLst>
              <p:tags r:id="rId2"/>
            </p:custDataLst>
          </p:nvPr>
        </p:nvSpPr>
        <p:spPr bwMode="auto">
          <a:xfrm>
            <a:off x="214630" y="2108200"/>
            <a:ext cx="3589020" cy="913765"/>
          </a:xfrm>
          <a:prstGeom prst="rect">
            <a:avLst/>
          </a:prstGeom>
          <a:solidFill>
            <a:srgbClr val="244C89"/>
          </a:solidFill>
          <a:ln w="190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p>
            <a:pPr>
              <a:lnSpc>
                <a:spcPct val="120000"/>
              </a:lnSpc>
            </a:pPr>
            <a:endParaRPr lang="zh-CN" altLang="en-US" sz="1600">
              <a:solidFill>
                <a:srgbClr val="213555"/>
              </a:solidFill>
              <a:cs typeface="+mn-ea"/>
              <a:sym typeface="+mn-lt"/>
            </a:endParaRPr>
          </a:p>
        </p:txBody>
      </p:sp>
      <p:sp>
        <p:nvSpPr>
          <p:cNvPr id="10" name="TextBox 16"/>
          <p:cNvSpPr txBox="1"/>
          <p:nvPr>
            <p:custDataLst>
              <p:tags r:id="rId3"/>
            </p:custDataLst>
          </p:nvPr>
        </p:nvSpPr>
        <p:spPr>
          <a:xfrm>
            <a:off x="215265" y="2185035"/>
            <a:ext cx="3481070" cy="962660"/>
          </a:xfrm>
          <a:prstGeom prst="rect">
            <a:avLst/>
          </a:prstGeom>
          <a:noFill/>
        </p:spPr>
        <p:txBody>
          <a:bodyPr wrap="square" rtlCol="0">
            <a:noAutofit/>
          </a:bodyPr>
          <a:p>
            <a:pPr algn="ctr">
              <a:lnSpc>
                <a:spcPct val="120000"/>
              </a:lnSpc>
            </a:pPr>
            <a:r>
              <a:rPr lang="en-US" altLang="zh-CN" sz="1800" b="1" dirty="0">
                <a:solidFill>
                  <a:schemeClr val="bg1"/>
                </a:solidFill>
                <a:cs typeface="+mn-ea"/>
                <a:sym typeface="+mn-lt"/>
              </a:rPr>
              <a:t>AI</a:t>
            </a:r>
            <a:r>
              <a:rPr lang="zh-CN" altLang="en-US" sz="1800" b="1" dirty="0">
                <a:solidFill>
                  <a:schemeClr val="bg1"/>
                </a:solidFill>
                <a:cs typeface="+mn-ea"/>
                <a:sym typeface="+mn-lt"/>
              </a:rPr>
              <a:t>在知识建构中的角色正由知识载体转向认知合作</a:t>
            </a:r>
            <a:r>
              <a:rPr lang="zh-CN" altLang="en-US" sz="2000" b="1" dirty="0">
                <a:solidFill>
                  <a:schemeClr val="bg1"/>
                </a:solidFill>
                <a:cs typeface="+mn-ea"/>
                <a:sym typeface="+mn-lt"/>
              </a:rPr>
              <a:t>者</a:t>
            </a:r>
            <a:endParaRPr lang="zh-CN" altLang="en-US" sz="2000" b="1" dirty="0">
              <a:solidFill>
                <a:schemeClr val="bg1"/>
              </a:solidFill>
              <a:cs typeface="+mn-ea"/>
              <a:sym typeface="+mn-lt"/>
            </a:endParaRPr>
          </a:p>
        </p:txBody>
      </p:sp>
      <p:sp>
        <p:nvSpPr>
          <p:cNvPr id="11" name="TextBox 17"/>
          <p:cNvSpPr txBox="1"/>
          <p:nvPr>
            <p:custDataLst>
              <p:tags r:id="rId4"/>
            </p:custDataLst>
          </p:nvPr>
        </p:nvSpPr>
        <p:spPr>
          <a:xfrm>
            <a:off x="322580" y="3147695"/>
            <a:ext cx="3284220" cy="1816100"/>
          </a:xfrm>
          <a:prstGeom prst="rect">
            <a:avLst/>
          </a:prstGeom>
          <a:noFill/>
        </p:spPr>
        <p:txBody>
          <a:bodyPr wrap="square" rtlCol="0">
            <a:noAutofit/>
          </a:bodyPr>
          <a:p>
            <a:pPr indent="457200" algn="just">
              <a:lnSpc>
                <a:spcPct val="120000"/>
              </a:lnSpc>
            </a:pPr>
            <a:r>
              <a:rPr lang="zh-CN" altLang="en-US" sz="1600" dirty="0">
                <a:solidFill>
                  <a:schemeClr val="tx1">
                    <a:lumMod val="65000"/>
                    <a:lumOff val="35000"/>
                  </a:schemeClr>
                </a:solidFill>
                <a:cs typeface="+mn-ea"/>
                <a:sym typeface="+mn-lt"/>
              </a:rPr>
              <a:t>学生不再被动吸收知识，而是在</a:t>
            </a:r>
            <a:r>
              <a:rPr lang="en-US" altLang="zh-CN" sz="1600" dirty="0">
                <a:solidFill>
                  <a:schemeClr val="tx1">
                    <a:lumMod val="65000"/>
                    <a:lumOff val="35000"/>
                  </a:schemeClr>
                </a:solidFill>
                <a:cs typeface="+mn-ea"/>
                <a:sym typeface="+mn-lt"/>
              </a:rPr>
              <a:t>AI</a:t>
            </a:r>
            <a:r>
              <a:rPr lang="zh-CN" altLang="en-US" sz="1600" dirty="0">
                <a:solidFill>
                  <a:schemeClr val="tx1">
                    <a:lumMod val="65000"/>
                    <a:lumOff val="35000"/>
                  </a:schemeClr>
                </a:solidFill>
                <a:cs typeface="+mn-ea"/>
                <a:sym typeface="+mn-lt"/>
              </a:rPr>
              <a:t>的提示引导下，主动整合跨学科内容、构建结构化表达、检验逻辑漏洞。这一转变推动教育从教师中心走向技术</a:t>
            </a:r>
            <a:r>
              <a:rPr lang="en-US" altLang="zh-CN" sz="1600" dirty="0">
                <a:solidFill>
                  <a:schemeClr val="tx1">
                    <a:lumMod val="65000"/>
                    <a:lumOff val="35000"/>
                  </a:schemeClr>
                </a:solidFill>
                <a:cs typeface="+mn-ea"/>
                <a:sym typeface="+mn-lt"/>
              </a:rPr>
              <a:t>-</a:t>
            </a:r>
            <a:r>
              <a:rPr lang="zh-CN" altLang="en-US" sz="1600" dirty="0">
                <a:solidFill>
                  <a:schemeClr val="tx1">
                    <a:lumMod val="65000"/>
                    <a:lumOff val="35000"/>
                  </a:schemeClr>
                </a:solidFill>
                <a:cs typeface="+mn-ea"/>
                <a:sym typeface="+mn-lt"/>
              </a:rPr>
              <a:t>学生</a:t>
            </a:r>
            <a:r>
              <a:rPr lang="en-US" altLang="zh-CN" sz="1600" dirty="0">
                <a:solidFill>
                  <a:schemeClr val="tx1">
                    <a:lumMod val="65000"/>
                    <a:lumOff val="35000"/>
                  </a:schemeClr>
                </a:solidFill>
                <a:cs typeface="+mn-ea"/>
                <a:sym typeface="+mn-lt"/>
              </a:rPr>
              <a:t>-</a:t>
            </a:r>
            <a:r>
              <a:rPr lang="zh-CN" altLang="en-US" sz="1600" dirty="0">
                <a:solidFill>
                  <a:schemeClr val="tx1">
                    <a:lumMod val="65000"/>
                    <a:lumOff val="35000"/>
                  </a:schemeClr>
                </a:solidFill>
                <a:cs typeface="+mn-ea"/>
                <a:sym typeface="+mn-lt"/>
              </a:rPr>
              <a:t>问题的三维结构。</a:t>
            </a:r>
            <a:endParaRPr lang="zh-CN" altLang="en-US" sz="1600" dirty="0">
              <a:solidFill>
                <a:schemeClr val="tx1">
                  <a:lumMod val="65000"/>
                  <a:lumOff val="35000"/>
                </a:schemeClr>
              </a:solidFill>
              <a:cs typeface="+mn-ea"/>
              <a:sym typeface="+mn-lt"/>
            </a:endParaRPr>
          </a:p>
        </p:txBody>
      </p:sp>
      <p:sp>
        <p:nvSpPr>
          <p:cNvPr id="14" name="TextBox 16"/>
          <p:cNvSpPr txBox="1"/>
          <p:nvPr>
            <p:custDataLst>
              <p:tags r:id="rId5"/>
            </p:custDataLst>
          </p:nvPr>
        </p:nvSpPr>
        <p:spPr>
          <a:xfrm>
            <a:off x="4408170" y="2035175"/>
            <a:ext cx="4371340" cy="1173480"/>
          </a:xfrm>
          <a:prstGeom prst="rect">
            <a:avLst/>
          </a:prstGeom>
          <a:noFill/>
        </p:spPr>
        <p:txBody>
          <a:bodyPr wrap="square" rtlCol="0">
            <a:noAutofit/>
          </a:bodyPr>
          <a:p>
            <a:pPr algn="ctr">
              <a:lnSpc>
                <a:spcPct val="120000"/>
              </a:lnSpc>
            </a:pPr>
            <a:r>
              <a:rPr lang="zh-CN" altLang="en-US" sz="1800" b="1" dirty="0">
                <a:solidFill>
                  <a:schemeClr val="bg1"/>
                </a:solidFill>
                <a:cs typeface="+mn-ea"/>
                <a:sym typeface="+mn-lt"/>
              </a:rPr>
              <a:t>传统教育技术主要服从工具理性的范畴，但生成式</a:t>
            </a:r>
            <a:r>
              <a:rPr lang="en-US" altLang="zh-CN" sz="1800" b="1" dirty="0">
                <a:solidFill>
                  <a:schemeClr val="bg1"/>
                </a:solidFill>
                <a:cs typeface="+mn-ea"/>
                <a:sym typeface="+mn-lt"/>
              </a:rPr>
              <a:t>AI</a:t>
            </a:r>
            <a:r>
              <a:rPr lang="zh-CN" altLang="en-US" sz="1800" b="1" dirty="0">
                <a:solidFill>
                  <a:schemeClr val="bg1"/>
                </a:solidFill>
                <a:cs typeface="+mn-ea"/>
                <a:sym typeface="+mn-lt"/>
              </a:rPr>
              <a:t>的出现则正在推动认知代理范式的形成。</a:t>
            </a:r>
            <a:endParaRPr lang="zh-CN" altLang="en-US" sz="1800" b="1" dirty="0">
              <a:solidFill>
                <a:schemeClr val="bg1"/>
              </a:solidFill>
              <a:cs typeface="+mn-ea"/>
              <a:sym typeface="+mn-lt"/>
            </a:endParaRPr>
          </a:p>
        </p:txBody>
      </p:sp>
      <p:sp>
        <p:nvSpPr>
          <p:cNvPr id="19" name="TextBox 17"/>
          <p:cNvSpPr txBox="1"/>
          <p:nvPr>
            <p:custDataLst>
              <p:tags r:id="rId6"/>
            </p:custDataLst>
          </p:nvPr>
        </p:nvSpPr>
        <p:spPr>
          <a:xfrm>
            <a:off x="4561205" y="3147695"/>
            <a:ext cx="3778885" cy="1816100"/>
          </a:xfrm>
          <a:prstGeom prst="rect">
            <a:avLst/>
          </a:prstGeom>
          <a:noFill/>
        </p:spPr>
        <p:txBody>
          <a:bodyPr wrap="square" rtlCol="0">
            <a:noAutofit/>
          </a:bodyPr>
          <a:p>
            <a:pPr indent="457200" algn="just">
              <a:lnSpc>
                <a:spcPct val="120000"/>
              </a:lnSpc>
            </a:pPr>
            <a:r>
              <a:rPr lang="zh-CN" altLang="en-US" sz="1600" dirty="0">
                <a:solidFill>
                  <a:schemeClr val="tx1">
                    <a:lumMod val="65000"/>
                    <a:lumOff val="35000"/>
                  </a:schemeClr>
                </a:solidFill>
                <a:cs typeface="+mn-ea"/>
                <a:sym typeface="+mn-lt"/>
              </a:rPr>
              <a:t>这种转变的关键在于</a:t>
            </a:r>
            <a:r>
              <a:rPr lang="en-US" altLang="zh-CN" sz="1600" dirty="0">
                <a:solidFill>
                  <a:schemeClr val="tx1">
                    <a:lumMod val="65000"/>
                    <a:lumOff val="35000"/>
                  </a:schemeClr>
                </a:solidFill>
                <a:cs typeface="+mn-ea"/>
                <a:sym typeface="+mn-lt"/>
              </a:rPr>
              <a:t>AI</a:t>
            </a:r>
            <a:r>
              <a:rPr lang="zh-CN" altLang="en-US" sz="1600" dirty="0">
                <a:solidFill>
                  <a:schemeClr val="tx1">
                    <a:lumMod val="65000"/>
                    <a:lumOff val="35000"/>
                  </a:schemeClr>
                </a:solidFill>
                <a:cs typeface="+mn-ea"/>
                <a:sym typeface="+mn-lt"/>
              </a:rPr>
              <a:t>不仅执行指令，更参与思维过程。</a:t>
            </a:r>
            <a:r>
              <a:rPr lang="zh-CN" altLang="en-US" sz="1600" dirty="0">
                <a:solidFill>
                  <a:schemeClr val="tx1">
                    <a:lumMod val="65000"/>
                    <a:lumOff val="35000"/>
                  </a:schemeClr>
                </a:solidFill>
                <a:cs typeface="+mn-ea"/>
                <a:sym typeface="+mn-lt"/>
              </a:rPr>
              <a:t>已有学者将此类</a:t>
            </a:r>
            <a:r>
              <a:rPr lang="en-US" altLang="zh-CN" sz="1600" dirty="0">
                <a:solidFill>
                  <a:schemeClr val="tx1">
                    <a:lumMod val="65000"/>
                    <a:lumOff val="35000"/>
                  </a:schemeClr>
                </a:solidFill>
                <a:cs typeface="+mn-ea"/>
                <a:sym typeface="+mn-lt"/>
              </a:rPr>
              <a:t>AI</a:t>
            </a:r>
            <a:r>
              <a:rPr lang="zh-CN" altLang="en-US" sz="1600" dirty="0">
                <a:solidFill>
                  <a:schemeClr val="tx1">
                    <a:lumMod val="65000"/>
                    <a:lumOff val="35000"/>
                  </a:schemeClr>
                </a:solidFill>
                <a:cs typeface="+mn-ea"/>
                <a:sym typeface="+mn-lt"/>
              </a:rPr>
              <a:t>工具视为类认知伙伴，它不同于机器辅助型软件，而是可以动态参与到学习者思维链条之中，引发联想、提供框架、结构化表达。</a:t>
            </a:r>
            <a:endParaRPr lang="zh-CN" altLang="en-US" sz="1600" dirty="0">
              <a:solidFill>
                <a:schemeClr val="tx1">
                  <a:lumMod val="65000"/>
                  <a:lumOff val="35000"/>
                </a:schemeClr>
              </a:solidFill>
              <a:cs typeface="+mn-ea"/>
              <a:sym typeface="+mn-lt"/>
            </a:endParaRPr>
          </a:p>
        </p:txBody>
      </p:sp>
    </p:spTree>
  </p:cSld>
  <p:clrMapOvr>
    <a:masterClrMapping/>
  </p:clrMapOvr>
  <p:transition advTm="3000">
    <p:fade/>
  </p:transition>
</p:sld>
</file>

<file path=ppt/tags/tag1.xml><?xml version="1.0" encoding="utf-8"?>
<p:tagLst xmlns:p="http://schemas.openxmlformats.org/presentationml/2006/main">
  <p:tag name="KSO_WM_DIAGRAM_VIRTUALLY_FRAME" val="{&quot;height&quot;:228.24614173228346,&quot;left&quot;:44.25,&quot;top&quot;:16.804370078740156,&quot;width&quot;:451.48777559055117}"/>
</p:tagLst>
</file>

<file path=ppt/tags/tag10.xml><?xml version="1.0" encoding="utf-8"?>
<p:tagLst xmlns:p="http://schemas.openxmlformats.org/presentationml/2006/main">
  <p:tag name="KSO_WM_DIAGRAM_VIRTUALLY_FRAME" val="{&quot;height&quot;:279.0031496062992,&quot;left&quot;:190.46141732283462,&quot;top&quot;:93.93070866141733,&quot;width&quot;:538.05}"/>
</p:tagLst>
</file>

<file path=ppt/tags/tag11.xml><?xml version="1.0" encoding="utf-8"?>
<p:tagLst xmlns:p="http://schemas.openxmlformats.org/presentationml/2006/main">
  <p:tag name="KSO_WM_DIAGRAM_VIRTUALLY_FRAME" val="{&quot;height&quot;:279.0031496062992,&quot;left&quot;:190.46141732283462,&quot;top&quot;:93.93070866141733,&quot;width&quot;:538.05}"/>
</p:tagLst>
</file>

<file path=ppt/tags/tag12.xml><?xml version="1.0" encoding="utf-8"?>
<p:tagLst xmlns:p="http://schemas.openxmlformats.org/presentationml/2006/main">
  <p:tag name="KSO_WM_DIAGRAM_VIRTUALLY_FRAME" val="{&quot;height&quot;:279.0031496062992,&quot;left&quot;:190.46141732283462,&quot;top&quot;:93.93070866141733,&quot;width&quot;:538.05}"/>
</p:tagLst>
</file>

<file path=ppt/tags/tag13.xml><?xml version="1.0" encoding="utf-8"?>
<p:tagLst xmlns:p="http://schemas.openxmlformats.org/presentationml/2006/main">
  <p:tag name="KSO_WM_DIAGRAM_VIRTUALLY_FRAME" val="{&quot;height&quot;:279.0031496062992,&quot;left&quot;:190.46141732283462,&quot;top&quot;:93.93070866141733,&quot;width&quot;:538.05}"/>
</p:tagLst>
</file>

<file path=ppt/tags/tag14.xml><?xml version="1.0" encoding="utf-8"?>
<p:tagLst xmlns:p="http://schemas.openxmlformats.org/presentationml/2006/main">
  <p:tag name="KSO_WM_DIAGRAM_VIRTUALLY_FRAME" val="{&quot;height&quot;:279.0031496062992,&quot;left&quot;:190.46141732283462,&quot;top&quot;:93.93070866141733,&quot;width&quot;:538.05}"/>
</p:tagLst>
</file>

<file path=ppt/tags/tag15.xml><?xml version="1.0" encoding="utf-8"?>
<p:tagLst xmlns:p="http://schemas.openxmlformats.org/presentationml/2006/main">
  <p:tag name="KSO_WM_DIAGRAM_VIRTUALLY_FRAME" val="{&quot;height&quot;:279.0031496062992,&quot;left&quot;:190.46141732283462,&quot;top&quot;:93.93070866141733,&quot;width&quot;:538.05}"/>
</p:tagLst>
</file>

<file path=ppt/tags/tag16.xml><?xml version="1.0" encoding="utf-8"?>
<p:tagLst xmlns:p="http://schemas.openxmlformats.org/presentationml/2006/main">
  <p:tag name="KSO_WM_DIAGRAM_VIRTUALLY_FRAME" val="{&quot;height&quot;:279.0031496062992,&quot;left&quot;:190.46141732283462,&quot;top&quot;:93.93070866141733,&quot;width&quot;:538.05}"/>
</p:tagLst>
</file>

<file path=ppt/tags/tag17.xml><?xml version="1.0" encoding="utf-8"?>
<p:tagLst xmlns:p="http://schemas.openxmlformats.org/presentationml/2006/main">
  <p:tag name="KSO_WM_DIAGRAM_VIRTUALLY_FRAME" val="{&quot;height&quot;:279.0031496062992,&quot;left&quot;:190.46141732283462,&quot;top&quot;:93.93070866141733,&quot;width&quot;:538.05}"/>
</p:tagLst>
</file>

<file path=ppt/tags/tag18.xml><?xml version="1.0" encoding="utf-8"?>
<p:tagLst xmlns:p="http://schemas.openxmlformats.org/presentationml/2006/main">
  <p:tag name="KSO_WM_DIAGRAM_VIRTUALLY_FRAME" val="{&quot;height&quot;:279.0031496062992,&quot;left&quot;:190.46141732283462,&quot;top&quot;:93.93070866141733,&quot;width&quot;:538.05}"/>
</p:tagLst>
</file>

<file path=ppt/tags/tag19.xml><?xml version="1.0" encoding="utf-8"?>
<p:tagLst xmlns:p="http://schemas.openxmlformats.org/presentationml/2006/main">
  <p:tag name="KSO_WM_DIAGRAM_VIRTUALLY_FRAME" val="{&quot;height&quot;:279.0031496062992,&quot;left&quot;:190.46141732283462,&quot;top&quot;:93.93070866141733,&quot;width&quot;:538.05}"/>
</p:tagLst>
</file>

<file path=ppt/tags/tag2.xml><?xml version="1.0" encoding="utf-8"?>
<p:tagLst xmlns:p="http://schemas.openxmlformats.org/presentationml/2006/main">
  <p:tag name="KSO_WM_DIAGRAM_VIRTUALLY_FRAME" val="{&quot;height&quot;:228.24614173228346,&quot;left&quot;:44.25,&quot;top&quot;:16.804370078740156,&quot;width&quot;:615.2}"/>
</p:tagLst>
</file>

<file path=ppt/tags/tag20.xml><?xml version="1.0" encoding="utf-8"?>
<p:tagLst xmlns:p="http://schemas.openxmlformats.org/presentationml/2006/main">
  <p:tag name="KSO_WM_DIAGRAM_VIRTUALLY_FRAME" val="{&quot;height&quot;:279.0031496062992,&quot;left&quot;:190.46141732283462,&quot;top&quot;:93.93070866141733,&quot;width&quot;:538.05}"/>
</p:tagLst>
</file>

<file path=ppt/tags/tag21.xml><?xml version="1.0" encoding="utf-8"?>
<p:tagLst xmlns:p="http://schemas.openxmlformats.org/presentationml/2006/main">
  <p:tag name="KSO_WM_DIAGRAM_VIRTUALLY_FRAME" val="{&quot;height&quot;:279.0031496062992,&quot;left&quot;:190.46141732283462,&quot;top&quot;:93.93070866141733,&quot;width&quot;:538.05}"/>
</p:tagLst>
</file>

<file path=ppt/tags/tag22.xml><?xml version="1.0" encoding="utf-8"?>
<p:tagLst xmlns:p="http://schemas.openxmlformats.org/presentationml/2006/main">
  <p:tag name="KSO_WM_DIAGRAM_VIRTUALLY_FRAME" val="{&quot;height&quot;:279.0031496062992,&quot;left&quot;:190.46141732283462,&quot;top&quot;:93.93070866141733,&quot;width&quot;:538.05}"/>
</p:tagLst>
</file>

<file path=ppt/tags/tag23.xml><?xml version="1.0" encoding="utf-8"?>
<p:tagLst xmlns:p="http://schemas.openxmlformats.org/presentationml/2006/main">
  <p:tag name="KSO_WM_DIAGRAM_VIRTUALLY_FRAME" val="{&quot;height&quot;:279.0031496062992,&quot;left&quot;:190.46141732283462,&quot;top&quot;:93.93070866141733,&quot;width&quot;:538.05}"/>
</p:tagLst>
</file>

<file path=ppt/tags/tag24.xml><?xml version="1.0" encoding="utf-8"?>
<p:tagLst xmlns:p="http://schemas.openxmlformats.org/presentationml/2006/main">
  <p:tag name="KSO_WM_DIAGRAM_VIRTUALLY_FRAME" val="{&quot;height&quot;:279.0031496062992,&quot;left&quot;:190.46141732283462,&quot;top&quot;:93.93070866141733,&quot;width&quot;:538.05}"/>
</p:tagLst>
</file>

<file path=ppt/tags/tag25.xml><?xml version="1.0" encoding="utf-8"?>
<p:tagLst xmlns:p="http://schemas.openxmlformats.org/presentationml/2006/main">
  <p:tag name="KSO_WM_DIAGRAM_VIRTUALLY_FRAME" val="{&quot;height&quot;:279.0031496062992,&quot;left&quot;:190.46141732283462,&quot;top&quot;:93.93070866141733,&quot;width&quot;:538.05}"/>
</p:tagLst>
</file>

<file path=ppt/tags/tag26.xml><?xml version="1.0" encoding="utf-8"?>
<p:tagLst xmlns:p="http://schemas.openxmlformats.org/presentationml/2006/main">
  <p:tag name="KSO_WM_DIAGRAM_VIRTUALLY_FRAME" val="{&quot;height&quot;:279.0031496062992,&quot;left&quot;:190.46141732283462,&quot;top&quot;:93.93070866141733,&quot;width&quot;:538.05}"/>
</p:tagLst>
</file>

<file path=ppt/tags/tag27.xml><?xml version="1.0" encoding="utf-8"?>
<p:tagLst xmlns:p="http://schemas.openxmlformats.org/presentationml/2006/main">
  <p:tag name="KSO_WM_DIAGRAM_VIRTUALLY_FRAME" val="{&quot;height&quot;:279.0031496062992,&quot;left&quot;:190.46141732283462,&quot;top&quot;:93.93070866141733,&quot;width&quot;:538.05}"/>
</p:tagLst>
</file>

<file path=ppt/tags/tag28.xml><?xml version="1.0" encoding="utf-8"?>
<p:tagLst xmlns:p="http://schemas.openxmlformats.org/presentationml/2006/main">
  <p:tag name="KSO_WM_DIAGRAM_VIRTUALLY_FRAME" val="{&quot;height&quot;:279.0031496062992,&quot;left&quot;:190.46141732283462,&quot;top&quot;:93.93070866141733,&quot;width&quot;:538.05}"/>
</p:tagLst>
</file>

<file path=ppt/tags/tag29.xml><?xml version="1.0" encoding="utf-8"?>
<p:tagLst xmlns:p="http://schemas.openxmlformats.org/presentationml/2006/main">
  <p:tag name="KSO_WM_DIAGRAM_VIRTUALLY_FRAME" val="{&quot;height&quot;:279.0031496062992,&quot;left&quot;:190.46141732283462,&quot;top&quot;:93.93070866141733,&quot;width&quot;:538.05}"/>
</p:tagLst>
</file>

<file path=ppt/tags/tag3.xml><?xml version="1.0" encoding="utf-8"?>
<p:tagLst xmlns:p="http://schemas.openxmlformats.org/presentationml/2006/main">
  <p:tag name="KSO_WM_DIAGRAM_VIRTUALLY_FRAME" val="{&quot;height&quot;:228.24614173228346,&quot;left&quot;:44.25,&quot;top&quot;:16.804370078740156,&quot;width&quot;:615.2}"/>
</p:tagLst>
</file>

<file path=ppt/tags/tag30.xml><?xml version="1.0" encoding="utf-8"?>
<p:tagLst xmlns:p="http://schemas.openxmlformats.org/presentationml/2006/main">
  <p:tag name="KSO_WM_DIAGRAM_VIRTUALLY_FRAME" val="{&quot;height&quot;:279.0031496062992,&quot;left&quot;:190.46141732283462,&quot;top&quot;:93.93070866141733,&quot;width&quot;:538.05}"/>
</p:tagLst>
</file>

<file path=ppt/tags/tag31.xml><?xml version="1.0" encoding="utf-8"?>
<p:tagLst xmlns:p="http://schemas.openxmlformats.org/presentationml/2006/main">
  <p:tag name="KSO_WM_DIAGRAM_VIRTUALLY_FRAME" val="{&quot;height&quot;:279.0031496062992,&quot;left&quot;:190.46141732283462,&quot;top&quot;:93.93070866141733,&quot;width&quot;:538.05}"/>
</p:tagLst>
</file>

<file path=ppt/tags/tag32.xml><?xml version="1.0" encoding="utf-8"?>
<p:tagLst xmlns:p="http://schemas.openxmlformats.org/presentationml/2006/main">
  <p:tag name="KSO_WM_DIAGRAM_VIRTUALLY_FRAME" val="{&quot;height&quot;:279.0031496062992,&quot;left&quot;:190.46141732283462,&quot;top&quot;:93.93070866141733,&quot;width&quot;:538.05}"/>
</p:tagLst>
</file>

<file path=ppt/tags/tag33.xml><?xml version="1.0" encoding="utf-8"?>
<p:tagLst xmlns:p="http://schemas.openxmlformats.org/presentationml/2006/main">
  <p:tag name="KSO_WM_DIAGRAM_VIRTUALLY_FRAME" val="{&quot;height&quot;:279.0031496062992,&quot;left&quot;:190.46141732283462,&quot;top&quot;:93.93070866141733,&quot;width&quot;:538.05}"/>
</p:tagLst>
</file>

<file path=ppt/tags/tag34.xml><?xml version="1.0" encoding="utf-8"?>
<p:tagLst xmlns:p="http://schemas.openxmlformats.org/presentationml/2006/main">
  <p:tag name="KSO_WM_DIAGRAM_VIRTUALLY_FRAME" val="{&quot;height&quot;:279.0031496062992,&quot;left&quot;:190.46141732283462,&quot;top&quot;:93.93070866141733,&quot;width&quot;:538.05}"/>
</p:tagLst>
</file>

<file path=ppt/tags/tag35.xml><?xml version="1.0" encoding="utf-8"?>
<p:tagLst xmlns:p="http://schemas.openxmlformats.org/presentationml/2006/main">
  <p:tag name="KSO_WM_DIAGRAM_VIRTUALLY_FRAME" val="{&quot;height&quot;:279.0031496062992,&quot;left&quot;:190.46141732283462,&quot;top&quot;:93.93070866141733,&quot;width&quot;:538.05}"/>
</p:tagLst>
</file>

<file path=ppt/tags/tag36.xml><?xml version="1.0" encoding="utf-8"?>
<p:tagLst xmlns:p="http://schemas.openxmlformats.org/presentationml/2006/main">
  <p:tag name="KSO_WM_DIAGRAM_VIRTUALLY_FRAME" val="{&quot;height&quot;:279.0031496062992,&quot;left&quot;:190.46141732283462,&quot;top&quot;:93.93070866141733,&quot;width&quot;:538.05}"/>
</p:tagLst>
</file>

<file path=ppt/tags/tag37.xml><?xml version="1.0" encoding="utf-8"?>
<p:tagLst xmlns:p="http://schemas.openxmlformats.org/presentationml/2006/main">
  <p:tag name="KSO_WM_DIAGRAM_VIRTUALLY_FRAME" val="{&quot;height&quot;:279.0031496062992,&quot;left&quot;:190.46141732283462,&quot;top&quot;:93.93070866141733,&quot;width&quot;:538.05}"/>
</p:tagLst>
</file>

<file path=ppt/tags/tag38.xml><?xml version="1.0" encoding="utf-8"?>
<p:tagLst xmlns:p="http://schemas.openxmlformats.org/presentationml/2006/main">
  <p:tag name="KSO_WM_DIAGRAM_VIRTUALLY_FRAME" val="{&quot;height&quot;:279.0031496062992,&quot;left&quot;:190.46141732283462,&quot;top&quot;:93.93070866141733,&quot;width&quot;:538.05}"/>
</p:tagLst>
</file>

<file path=ppt/tags/tag39.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xml><?xml version="1.0" encoding="utf-8"?>
<p:tagLst xmlns:p="http://schemas.openxmlformats.org/presentationml/2006/main">
  <p:tag name="KSO_WM_DIAGRAM_VIRTUALLY_FRAME" val="{&quot;height&quot;:228.24614173228346,&quot;left&quot;:44.25,&quot;top&quot;:16.804370078740156,&quot;width&quot;:615.2}"/>
</p:tagLst>
</file>

<file path=ppt/tags/tag40.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1.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2.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3.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4.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5.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6.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7.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8.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49.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5.xml><?xml version="1.0" encoding="utf-8"?>
<p:tagLst xmlns:p="http://schemas.openxmlformats.org/presentationml/2006/main">
  <p:tag name="KSO_WM_DIAGRAM_VIRTUALLY_FRAME" val="{&quot;height&quot;:228.24614173228346,&quot;left&quot;:44.25,&quot;top&quot;:16.804370078740156,&quot;width&quot;:615.2}"/>
</p:tagLst>
</file>

<file path=ppt/tags/tag50.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51.xml><?xml version="1.0" encoding="utf-8"?>
<p:tagLst xmlns:p="http://schemas.openxmlformats.org/presentationml/2006/main">
  <p:tag name="KSO_WM_DIAGRAM_VIRTUALLY_FRAME" val="{&quot;height&quot;:271.15,&quot;left&quot;:21.85,&quot;top&quot;:81.8,&quot;width&quot;:618.5}"/>
</p:tagLst>
</file>

<file path=ppt/tags/tag52.xml><?xml version="1.0" encoding="utf-8"?>
<p:tagLst xmlns:p="http://schemas.openxmlformats.org/presentationml/2006/main">
  <p:tag name="KSO_WM_DIAGRAM_VIRTUALLY_FRAME" val="{&quot;height&quot;:271.15,&quot;left&quot;:21.85,&quot;top&quot;:81.8,&quot;width&quot;:559.95}"/>
</p:tagLst>
</file>

<file path=ppt/tags/tag53.xml><?xml version="1.0" encoding="utf-8"?>
<p:tagLst xmlns:p="http://schemas.openxmlformats.org/presentationml/2006/main">
  <p:tag name="KSO_WM_DIAGRAM_VIRTUALLY_FRAME" val="{&quot;height&quot;:417.9779527559055,&quot;left&quot;:0,&quot;top&quot;:149.07204724409448,&quot;width&quot;:769.3435433070866}"/>
</p:tagLst>
</file>

<file path=ppt/tags/tag54.xml><?xml version="1.0" encoding="utf-8"?>
<p:tagLst xmlns:p="http://schemas.openxmlformats.org/presentationml/2006/main">
  <p:tag name="KSO_WM_DIAGRAM_VIRTUALLY_FRAME" val="{&quot;height&quot;:417.9779527559055,&quot;left&quot;:0,&quot;top&quot;:149.07204724409448,&quot;width&quot;:769.3435433070866}"/>
</p:tagLst>
</file>

<file path=ppt/tags/tag55.xml><?xml version="1.0" encoding="utf-8"?>
<p:tagLst xmlns:p="http://schemas.openxmlformats.org/presentationml/2006/main">
  <p:tag name="KSO_WM_DIAGRAM_VIRTUALLY_FRAME" val="{&quot;height&quot;:417.9779527559055,&quot;left&quot;:0,&quot;top&quot;:149.07204724409448,&quot;width&quot;:769.3435433070866}"/>
</p:tagLst>
</file>

<file path=ppt/tags/tag56.xml><?xml version="1.0" encoding="utf-8"?>
<p:tagLst xmlns:p="http://schemas.openxmlformats.org/presentationml/2006/main">
  <p:tag name="KSO_WM_DIAGRAM_VIRTUALLY_FRAME" val="{&quot;height&quot;:417.9779527559055,&quot;left&quot;:0,&quot;top&quot;:149.07204724409448,&quot;width&quot;:769.3435433070866}"/>
</p:tagLst>
</file>

<file path=ppt/tags/tag57.xml><?xml version="1.0" encoding="utf-8"?>
<p:tagLst xmlns:p="http://schemas.openxmlformats.org/presentationml/2006/main">
  <p:tag name="KSO_WM_DIAGRAM_VIRTUALLY_FRAME" val="{&quot;height&quot;:417.9779527559055,&quot;left&quot;:0,&quot;top&quot;:149.07204724409448,&quot;width&quot;:769.3435433070866}"/>
</p:tagLst>
</file>

<file path=ppt/tags/tag58.xml><?xml version="1.0" encoding="utf-8"?>
<p:tagLst xmlns:p="http://schemas.openxmlformats.org/presentationml/2006/main">
  <p:tag name="KSO_WM_DIAGRAM_VIRTUALLY_FRAME" val="{&quot;height&quot;:417.9779527559055,&quot;left&quot;:0,&quot;top&quot;:149.07204724409448,&quot;width&quot;:769.3435433070866}"/>
</p:tagLst>
</file>

<file path=ppt/tags/tag59.xml><?xml version="1.0" encoding="utf-8"?>
<p:tagLst xmlns:p="http://schemas.openxmlformats.org/presentationml/2006/main">
  <p:tag name="KSO_WM_DIAGRAM_VIRTUALLY_FRAME" val="{&quot;height&quot;:285.48763779527565,&quot;left&quot;:70.45763779527559,&quot;top&quot;:83.09393700787402,&quot;width&quot;:550.2458267716536}"/>
</p:tagLst>
</file>

<file path=ppt/tags/tag6.xml><?xml version="1.0" encoding="utf-8"?>
<p:tagLst xmlns:p="http://schemas.openxmlformats.org/presentationml/2006/main">
  <p:tag name="KSO_WM_DIAGRAM_VIRTUALLY_FRAME" val="{&quot;height&quot;:228.24614173228346,&quot;left&quot;:44.25,&quot;top&quot;:16.804370078740156,&quot;width&quot;:451.48777559055117}"/>
</p:tagLst>
</file>

<file path=ppt/tags/tag60.xml><?xml version="1.0" encoding="utf-8"?>
<p:tagLst xmlns:p="http://schemas.openxmlformats.org/presentationml/2006/main">
  <p:tag name="KSO_WM_DIAGRAM_VIRTUALLY_FRAME" val="{&quot;height&quot;:285.48763779527565,&quot;left&quot;:70.45763779527559,&quot;top&quot;:83.09393700787402,&quot;width&quot;:550.2458267716536}"/>
</p:tagLst>
</file>

<file path=ppt/tags/tag61.xml><?xml version="1.0" encoding="utf-8"?>
<p:tagLst xmlns:p="http://schemas.openxmlformats.org/presentationml/2006/main">
  <p:tag name="KSO_WM_DIAGRAM_VIRTUALLY_FRAME" val="{&quot;height&quot;:285.48763779527565,&quot;left&quot;:70.45763779527559,&quot;top&quot;:83.09393700787402,&quot;width&quot;:550.2458267716536}"/>
</p:tagLst>
</file>

<file path=ppt/tags/tag62.xml><?xml version="1.0" encoding="utf-8"?>
<p:tagLst xmlns:p="http://schemas.openxmlformats.org/presentationml/2006/main">
  <p:tag name="KSO_WM_DIAGRAM_VIRTUALLY_FRAME" val="{&quot;height&quot;:285.48763779527565,&quot;left&quot;:70.45763779527559,&quot;top&quot;:83.09393700787402,&quot;width&quot;:550.2458267716536}"/>
</p:tagLst>
</file>

<file path=ppt/tags/tag63.xml><?xml version="1.0" encoding="utf-8"?>
<p:tagLst xmlns:p="http://schemas.openxmlformats.org/presentationml/2006/main">
  <p:tag name="KSO_WM_DIAGRAM_VIRTUALLY_FRAME" val="{&quot;height&quot;:324.90102362204726,&quot;left&quot;:160.6177165354331,&quot;top&quot;:149.07204724409448,&quot;width&quot;:608.7258267716536}"/>
</p:tagLst>
</file>

<file path=ppt/tags/tag64.xml><?xml version="1.0" encoding="utf-8"?>
<p:tagLst xmlns:p="http://schemas.openxmlformats.org/presentationml/2006/main">
  <p:tag name="KSO_WM_DIAGRAM_VIRTUALLY_FRAME" val="{&quot;height&quot;:324.90102362204726,&quot;left&quot;:160.6177165354331,&quot;top&quot;:149.07204724409448,&quot;width&quot;:608.7258267716536}"/>
</p:tagLst>
</file>

<file path=ppt/tags/tag65.xml><?xml version="1.0" encoding="utf-8"?>
<p:tagLst xmlns:p="http://schemas.openxmlformats.org/presentationml/2006/main">
  <p:tag name="KSO_WM_DIAGRAM_VIRTUALLY_FRAME" val="{&quot;height&quot;:324.90102362204726,&quot;left&quot;:160.6177165354331,&quot;top&quot;:149.07204724409448,&quot;width&quot;:608.7258267716536}"/>
</p:tagLst>
</file>

<file path=ppt/tags/tag66.xml><?xml version="1.0" encoding="utf-8"?>
<p:tagLst xmlns:p="http://schemas.openxmlformats.org/presentationml/2006/main">
  <p:tag name="KSO_WM_DIAGRAM_VIRTUALLY_FRAME" val="{&quot;height&quot;:324.90102362204726,&quot;left&quot;:160.6177165354331,&quot;top&quot;:149.07204724409448,&quot;width&quot;:608.7258267716536}"/>
</p:tagLst>
</file>

<file path=ppt/tags/tag67.xml><?xml version="1.0" encoding="utf-8"?>
<p:tagLst xmlns:p="http://schemas.openxmlformats.org/presentationml/2006/main">
  <p:tag name="KSO_WM_DIAGRAM_VIRTUALLY_FRAME" val="{&quot;height&quot;:324.90102362204726,&quot;left&quot;:160.6177165354331,&quot;top&quot;:149.07204724409448,&quot;width&quot;:608.7258267716536}"/>
</p:tagLst>
</file>

<file path=ppt/tags/tag68.xml><?xml version="1.0" encoding="utf-8"?>
<p:tagLst xmlns:p="http://schemas.openxmlformats.org/presentationml/2006/main">
  <p:tag name="KSO_WM_DIAGRAM_VIRTUALLY_FRAME" val="{&quot;height&quot;:324.90102362204726,&quot;left&quot;:160.6177165354331,&quot;top&quot;:149.07204724409448,&quot;width&quot;:608.7258267716536}"/>
</p:tagLst>
</file>

<file path=ppt/tags/tag69.xml><?xml version="1.0" encoding="utf-8"?>
<p:tagLst xmlns:p="http://schemas.openxmlformats.org/presentationml/2006/main">
  <p:tag name="KSO_WM_DIAGRAM_VIRTUALLY_FRAME" val="{&quot;height&quot;:417.9779527559055,&quot;left&quot;:0,&quot;top&quot;:149.07204724409448,&quot;width&quot;:769.3435433070866}"/>
</p:tagLst>
</file>

<file path=ppt/tags/tag7.xml><?xml version="1.0" encoding="utf-8"?>
<p:tagLst xmlns:p="http://schemas.openxmlformats.org/presentationml/2006/main">
  <p:tag name="KSO_WM_DIAGRAM_VIRTUALLY_FRAME" val="{&quot;height&quot;:228.24614173228346,&quot;left&quot;:44.25,&quot;top&quot;:16.804370078740156,&quot;width&quot;:615.2}"/>
</p:tagLst>
</file>

<file path=ppt/tags/tag70.xml><?xml version="1.0" encoding="utf-8"?>
<p:tagLst xmlns:p="http://schemas.openxmlformats.org/presentationml/2006/main">
  <p:tag name="KSO_WM_DIAGRAM_VIRTUALLY_FRAME" val="{&quot;height&quot;:417.9779527559055,&quot;left&quot;:0,&quot;top&quot;:149.07204724409448,&quot;width&quot;:769.3435433070866}"/>
</p:tagLst>
</file>

<file path=ppt/tags/tag71.xml><?xml version="1.0" encoding="utf-8"?>
<p:tagLst xmlns:p="http://schemas.openxmlformats.org/presentationml/2006/main">
  <p:tag name="KSO_WM_DIAGRAM_VIRTUALLY_FRAME" val="{&quot;height&quot;:417.9779527559055,&quot;left&quot;:0,&quot;top&quot;:149.07204724409448,&quot;width&quot;:769.3435433070866}"/>
</p:tagLst>
</file>

<file path=ppt/tags/tag72.xml><?xml version="1.0" encoding="utf-8"?>
<p:tagLst xmlns:p="http://schemas.openxmlformats.org/presentationml/2006/main">
  <p:tag name="KSO_WM_DIAGRAM_VIRTUALLY_FRAME" val="{&quot;height&quot;:417.9779527559055,&quot;left&quot;:0,&quot;top&quot;:149.07204724409448,&quot;width&quot;:769.3435433070866}"/>
</p:tagLst>
</file>

<file path=ppt/tags/tag73.xml><?xml version="1.0" encoding="utf-8"?>
<p:tagLst xmlns:p="http://schemas.openxmlformats.org/presentationml/2006/main">
  <p:tag name="KSO_WM_DIAGRAM_VIRTUALLY_FRAME" val="{&quot;height&quot;:417.9779527559055,&quot;left&quot;:0,&quot;top&quot;:149.07204724409448,&quot;width&quot;:769.3435433070866}"/>
</p:tagLst>
</file>

<file path=ppt/tags/tag74.xml><?xml version="1.0" encoding="utf-8"?>
<p:tagLst xmlns:p="http://schemas.openxmlformats.org/presentationml/2006/main">
  <p:tag name="KSO_WM_DIAGRAM_VIRTUALLY_FRAME" val="{&quot;height&quot;:417.9779527559055,&quot;left&quot;:0,&quot;top&quot;:149.07204724409448,&quot;width&quot;:769.3435433070866}"/>
</p:tagLst>
</file>

<file path=ppt/tags/tag75.xml><?xml version="1.0" encoding="utf-8"?>
<p:tagLst xmlns:p="http://schemas.openxmlformats.org/presentationml/2006/main">
  <p:tag name="KSO_WM_DIAGRAM_VIRTUALLY_FRAME" val="{&quot;height&quot;:271.15,&quot;left&quot;:21.85,&quot;top&quot;:81.8,&quot;width&quot;:618.5}"/>
</p:tagLst>
</file>

<file path=ppt/tags/tag8.xml><?xml version="1.0" encoding="utf-8"?>
<p:tagLst xmlns:p="http://schemas.openxmlformats.org/presentationml/2006/main">
  <p:tag name="KSO_WM_DIAGRAM_VIRTUALLY_FRAME" val="{&quot;height&quot;:228.24614173228346,&quot;left&quot;:44.25,&quot;top&quot;:16.804370078740156,&quot;width&quot;:615.2}"/>
</p:tagLst>
</file>

<file path=ppt/tags/tag9.xml><?xml version="1.0" encoding="utf-8"?>
<p:tagLst xmlns:p="http://schemas.openxmlformats.org/presentationml/2006/main">
  <p:tag name="KSO_WM_DIAGRAM_VIRTUALLY_FRAME" val="{&quot;height&quot;:279.0031496062992,&quot;left&quot;:190.46141732283462,&quot;top&quot;:93.93070866141733,&quot;width&quot;:538.05}"/>
</p:tagLst>
</file>

<file path=ppt/theme/theme1.xml><?xml version="1.0" encoding="utf-8"?>
<a:theme xmlns:a="http://schemas.openxmlformats.org/drawingml/2006/main" name="第一PPT，www.1ppt.com">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5104</Words>
  <Application>WPS 演示</Application>
  <PresentationFormat>全屏显示(16:9)</PresentationFormat>
  <Paragraphs>296</Paragraphs>
  <Slides>27</Slides>
  <Notes>6</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27</vt:i4>
      </vt:variant>
    </vt:vector>
  </HeadingPairs>
  <TitlesOfParts>
    <vt:vector size="45" baseType="lpstr">
      <vt:lpstr>Arial</vt:lpstr>
      <vt:lpstr>宋体</vt:lpstr>
      <vt:lpstr>Wingdings</vt:lpstr>
      <vt:lpstr>Impact</vt:lpstr>
      <vt:lpstr>汉仪雅酷黑简</vt:lpstr>
      <vt:lpstr>微软雅黑</vt:lpstr>
      <vt:lpstr>Calibri</vt:lpstr>
      <vt:lpstr>华文中宋</vt:lpstr>
      <vt:lpstr>Calibri</vt:lpstr>
      <vt:lpstr>等线</vt:lpstr>
      <vt:lpstr>WPS灵秀黑</vt:lpstr>
      <vt:lpstr>黑体</vt:lpstr>
      <vt:lpstr>Times New Roman</vt:lpstr>
      <vt:lpstr>思源宋体 CN Heavy</vt:lpstr>
      <vt:lpstr>Arial Unicode MS</vt:lpstr>
      <vt:lpstr>Calibri Light</vt:lpstr>
      <vt:lpstr>Arial Black</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工作总结</dc:title>
  <dc:creator>第一PPT</dc:creator>
  <cp:lastModifiedBy>黄红洲</cp:lastModifiedBy>
  <cp:revision>105</cp:revision>
  <dcterms:created xsi:type="dcterms:W3CDTF">2016-12-23T12:18:00Z</dcterms:created>
  <dcterms:modified xsi:type="dcterms:W3CDTF">2025-09-15T13:46:18Z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2052-12.1.0.21915</vt:lpwstr>
  </property>
  <property fmtid="{D5CDD505-2E9C-101B-9397-08002B2CF9AE}" pid="3" name="ICV">
    <vt:lpwstr>EAA168B021394756AB87682ED30C662F_12</vt:lpwstr>
  </property>
</Properties>
</file>